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99" r:id="rId3"/>
    <p:sldId id="257" r:id="rId4"/>
    <p:sldId id="259" r:id="rId5"/>
    <p:sldId id="269" r:id="rId6"/>
    <p:sldId id="270" r:id="rId7"/>
    <p:sldId id="268" r:id="rId8"/>
    <p:sldId id="260" r:id="rId9"/>
    <p:sldId id="261" r:id="rId10"/>
    <p:sldId id="263" r:id="rId11"/>
    <p:sldId id="278" r:id="rId12"/>
    <p:sldId id="271" r:id="rId13"/>
    <p:sldId id="275" r:id="rId14"/>
    <p:sldId id="262" r:id="rId15"/>
    <p:sldId id="264" r:id="rId16"/>
    <p:sldId id="265" r:id="rId17"/>
    <p:sldId id="266" r:id="rId18"/>
    <p:sldId id="267" r:id="rId19"/>
    <p:sldId id="306" r:id="rId20"/>
    <p:sldId id="279" r:id="rId21"/>
    <p:sldId id="280" r:id="rId22"/>
    <p:sldId id="281" r:id="rId23"/>
    <p:sldId id="283" r:id="rId24"/>
    <p:sldId id="284" r:id="rId25"/>
    <p:sldId id="282" r:id="rId26"/>
    <p:sldId id="285" r:id="rId27"/>
    <p:sldId id="286" r:id="rId28"/>
    <p:sldId id="288" r:id="rId29"/>
    <p:sldId id="289" r:id="rId30"/>
    <p:sldId id="292" r:id="rId31"/>
    <p:sldId id="290" r:id="rId32"/>
    <p:sldId id="291" r:id="rId33"/>
    <p:sldId id="307" r:id="rId34"/>
    <p:sldId id="309" r:id="rId35"/>
    <p:sldId id="305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F2E0-C22B-43F9-8888-190945D7DD70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8193-C8C4-44E3-B27D-33780F0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7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F2E0-C22B-43F9-8888-190945D7DD70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8193-C8C4-44E3-B27D-33780F0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9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F2E0-C22B-43F9-8888-190945D7DD70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8193-C8C4-44E3-B27D-33780F01FE5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0627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F2E0-C22B-43F9-8888-190945D7DD70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8193-C8C4-44E3-B27D-33780F0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57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F2E0-C22B-43F9-8888-190945D7DD70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8193-C8C4-44E3-B27D-33780F01FE5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7378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F2E0-C22B-43F9-8888-190945D7DD70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8193-C8C4-44E3-B27D-33780F0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20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F2E0-C22B-43F9-8888-190945D7DD70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8193-C8C4-44E3-B27D-33780F0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17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F2E0-C22B-43F9-8888-190945D7DD70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8193-C8C4-44E3-B27D-33780F0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F2E0-C22B-43F9-8888-190945D7DD70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8193-C8C4-44E3-B27D-33780F0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0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F2E0-C22B-43F9-8888-190945D7DD70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8193-C8C4-44E3-B27D-33780F0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3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F2E0-C22B-43F9-8888-190945D7DD70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8193-C8C4-44E3-B27D-33780F0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4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F2E0-C22B-43F9-8888-190945D7DD70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8193-C8C4-44E3-B27D-33780F0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F2E0-C22B-43F9-8888-190945D7DD70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8193-C8C4-44E3-B27D-33780F0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3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F2E0-C22B-43F9-8888-190945D7DD70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8193-C8C4-44E3-B27D-33780F0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25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F2E0-C22B-43F9-8888-190945D7DD70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8193-C8C4-44E3-B27D-33780F0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1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8193-C8C4-44E3-B27D-33780F01FE5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F2E0-C22B-43F9-8888-190945D7DD70}" type="datetimeFigureOut">
              <a:rPr lang="en-US" smtClean="0"/>
              <a:t>4/7/2025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3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FF2E0-C22B-43F9-8888-190945D7DD70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868193-C8C4-44E3-B27D-33780F0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اصول حمایت تغذیه ای بر اساس  نتایج </a:t>
            </a:r>
            <a:r>
              <a:rPr lang="en-US" dirty="0" smtClean="0">
                <a:cs typeface="B Titr" panose="00000700000000000000" pitchFamily="2" charset="-78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  <a:r>
              <a:rPr lang="fa-IR" dirty="0" smtClean="0">
                <a:cs typeface="B Titr" panose="00000700000000000000" pitchFamily="2" charset="-78"/>
              </a:rPr>
              <a:t> در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ICU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897" y="4528505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fa-IR" sz="2400" dirty="0" smtClean="0">
                <a:cs typeface="B Titr" panose="00000700000000000000" pitchFamily="2" charset="-78"/>
              </a:rPr>
              <a:t>دکتر نیما بازیار</a:t>
            </a:r>
            <a:endParaRPr lang="en-US" sz="2400" dirty="0" smtClean="0">
              <a:cs typeface="B Titr" panose="00000700000000000000" pitchFamily="2" charset="-78"/>
            </a:endParaRPr>
          </a:p>
          <a:p>
            <a:pPr algn="ctr"/>
            <a:r>
              <a:rPr lang="fa-IR" sz="2400" dirty="0" smtClean="0">
                <a:cs typeface="B Titr" panose="00000700000000000000" pitchFamily="2" charset="-78"/>
              </a:rPr>
              <a:t>متخصص تغذیه</a:t>
            </a:r>
            <a:endParaRPr lang="en-US" sz="2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79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 smtClean="0">
                <a:cs typeface="B Titr" panose="00000700000000000000" pitchFamily="2" charset="-78"/>
              </a:rPr>
              <a:t>واکنش </a:t>
            </a:r>
            <a:r>
              <a:rPr lang="fa-IR" b="1" dirty="0">
                <a:cs typeface="B Titr" panose="00000700000000000000" pitchFamily="2" charset="-78"/>
              </a:rPr>
              <a:t>تعادل اسید و باز در بدن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endParaRPr lang="fa-IR" dirty="0" smtClean="0"/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CO2</a:t>
            </a:r>
            <a:r>
              <a:rPr lang="en-US" sz="2800" b="1" dirty="0" smtClean="0"/>
              <a:t>+ </a:t>
            </a:r>
            <a:r>
              <a:rPr lang="en-US" sz="2800" b="1" dirty="0" smtClean="0">
                <a:latin typeface="Arial Black" panose="020B0A04020102020204" pitchFamily="34" charset="0"/>
              </a:rPr>
              <a:t>H2O</a:t>
            </a:r>
            <a:r>
              <a:rPr lang="en-US" sz="2800" b="1" dirty="0" smtClean="0"/>
              <a:t>           </a:t>
            </a:r>
            <a:r>
              <a:rPr lang="en-US" sz="2800" b="1" dirty="0" smtClean="0">
                <a:latin typeface="Arial Black" panose="020B0A04020102020204" pitchFamily="34" charset="0"/>
              </a:rPr>
              <a:t>H2CO3</a:t>
            </a:r>
            <a:r>
              <a:rPr lang="fa-IR" sz="2800" b="1" dirty="0" smtClean="0"/>
              <a:t> </a:t>
            </a:r>
            <a:r>
              <a:rPr lang="en-US" sz="2800" b="1" dirty="0" smtClean="0"/>
              <a:t>         </a:t>
            </a:r>
            <a:r>
              <a:rPr lang="en-US" sz="2800" b="1" dirty="0">
                <a:latin typeface="Arial Black" panose="020B0A04020102020204" pitchFamily="34" charset="0"/>
              </a:rPr>
              <a:t>H</a:t>
            </a:r>
            <a:r>
              <a:rPr lang="en-US" sz="2800" b="1" baseline="30000" dirty="0" smtClean="0">
                <a:latin typeface="Arial Black" panose="020B0A04020102020204" pitchFamily="34" charset="0"/>
              </a:rPr>
              <a:t>+</a:t>
            </a:r>
            <a:r>
              <a:rPr lang="en-US" sz="2800" b="1" baseline="30000" dirty="0" smtClean="0"/>
              <a:t> </a:t>
            </a:r>
            <a:r>
              <a:rPr lang="en-US" sz="2800" b="1" dirty="0" smtClean="0"/>
              <a:t>+</a:t>
            </a:r>
            <a:r>
              <a:rPr lang="en-US" sz="2800" b="1" baseline="30000" dirty="0" smtClean="0"/>
              <a:t>  </a:t>
            </a:r>
            <a:r>
              <a:rPr lang="en-US" sz="28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HCO3</a:t>
            </a:r>
            <a:r>
              <a:rPr lang="en-US" sz="2800" b="1" baseline="30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-</a:t>
            </a:r>
            <a:endParaRPr lang="en-US" sz="28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893327" y="5128003"/>
            <a:ext cx="0" cy="21654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893327" y="5484663"/>
            <a:ext cx="0" cy="24565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568150" y="2743201"/>
            <a:ext cx="8707270" cy="3132072"/>
            <a:chOff x="2306475" y="2483893"/>
            <a:chExt cx="8707270" cy="3065569"/>
          </a:xfrm>
        </p:grpSpPr>
        <p:grpSp>
          <p:nvGrpSpPr>
            <p:cNvPr id="10" name="Group 9"/>
            <p:cNvGrpSpPr/>
            <p:nvPr/>
          </p:nvGrpSpPr>
          <p:grpSpPr>
            <a:xfrm>
              <a:off x="2524835" y="2483893"/>
              <a:ext cx="8250073" cy="1695000"/>
              <a:chOff x="2524835" y="2483893"/>
              <a:chExt cx="8250073" cy="1695000"/>
            </a:xfrm>
          </p:grpSpPr>
          <p:sp>
            <p:nvSpPr>
              <p:cNvPr id="4" name="Left-Right Arrow 3"/>
              <p:cNvSpPr/>
              <p:nvPr/>
            </p:nvSpPr>
            <p:spPr>
              <a:xfrm>
                <a:off x="5172504" y="2483893"/>
                <a:ext cx="641445" cy="163773"/>
              </a:xfrm>
              <a:prstGeom prst="leftRigh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Left-Right Arrow 4"/>
              <p:cNvSpPr/>
              <p:nvPr/>
            </p:nvSpPr>
            <p:spPr>
              <a:xfrm>
                <a:off x="7590431" y="2483893"/>
                <a:ext cx="641445" cy="163773"/>
              </a:xfrm>
              <a:prstGeom prst="leftRigh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524835" y="3255563"/>
                <a:ext cx="2101755" cy="92333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b="1" dirty="0" smtClean="0">
                    <a:solidFill>
                      <a:srgbClr val="FF0000"/>
                    </a:solidFill>
                    <a:cs typeface="B Nazanin" panose="00000400000000000000" pitchFamily="2" charset="-78"/>
                  </a:rPr>
                  <a:t>عامل اسیدی</a:t>
                </a:r>
              </a:p>
              <a:p>
                <a:pPr algn="r" rtl="1"/>
                <a:r>
                  <a:rPr lang="fa-IR" b="1" dirty="0" smtClean="0">
                    <a:solidFill>
                      <a:srgbClr val="FF0000"/>
                    </a:solidFill>
                    <a:cs typeface="B Nazanin" panose="00000400000000000000" pitchFamily="2" charset="-78"/>
                  </a:rPr>
                  <a:t>تنظیم توسط ریه</a:t>
                </a:r>
                <a:endParaRPr lang="en-US" b="1" dirty="0" smtClean="0">
                  <a:solidFill>
                    <a:srgbClr val="FF0000"/>
                  </a:solidFill>
                  <a:cs typeface="B Nazanin" panose="00000400000000000000" pitchFamily="2" charset="-78"/>
                </a:endParaRPr>
              </a:p>
              <a:p>
                <a:pPr algn="r" rtl="1"/>
                <a:r>
                  <a:rPr lang="fa-IR" b="1" dirty="0" smtClean="0">
                    <a:solidFill>
                      <a:srgbClr val="FF0000"/>
                    </a:solidFill>
                    <a:cs typeface="B Nazanin" panose="00000400000000000000" pitchFamily="2" charset="-78"/>
                  </a:rPr>
                  <a:t>نماینده وضعیت تنفسی</a:t>
                </a:r>
                <a:endParaRPr lang="en-US" b="1" dirty="0">
                  <a:solidFill>
                    <a:srgbClr val="FF0000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8436592" y="3209907"/>
                <a:ext cx="2338316" cy="92333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r" rtl="1"/>
              </a:lstStyle>
              <a:p>
                <a:r>
                  <a:rPr lang="fa-IR" b="1" dirty="0" smtClean="0">
                    <a:solidFill>
                      <a:srgbClr val="0070C0"/>
                    </a:solidFill>
                    <a:cs typeface="B Nazanin" panose="00000400000000000000" pitchFamily="2" charset="-78"/>
                  </a:rPr>
                  <a:t>عامل </a:t>
                </a:r>
                <a:r>
                  <a:rPr lang="fa-IR" b="1" dirty="0">
                    <a:solidFill>
                      <a:srgbClr val="0070C0"/>
                    </a:solidFill>
                    <a:cs typeface="B Nazanin" panose="00000400000000000000" pitchFamily="2" charset="-78"/>
                  </a:rPr>
                  <a:t>باز</a:t>
                </a:r>
              </a:p>
              <a:p>
                <a:r>
                  <a:rPr lang="fa-IR" b="1" dirty="0" smtClean="0">
                    <a:solidFill>
                      <a:srgbClr val="0070C0"/>
                    </a:solidFill>
                    <a:cs typeface="B Nazanin" panose="00000400000000000000" pitchFamily="2" charset="-78"/>
                  </a:rPr>
                  <a:t>تنظیم </a:t>
                </a:r>
                <a:r>
                  <a:rPr lang="fa-IR" b="1" dirty="0">
                    <a:solidFill>
                      <a:srgbClr val="0070C0"/>
                    </a:solidFill>
                    <a:cs typeface="B Nazanin" panose="00000400000000000000" pitchFamily="2" charset="-78"/>
                  </a:rPr>
                  <a:t>توسط </a:t>
                </a:r>
                <a:r>
                  <a:rPr lang="fa-IR" b="1" dirty="0" smtClean="0">
                    <a:solidFill>
                      <a:srgbClr val="0070C0"/>
                    </a:solidFill>
                    <a:cs typeface="B Nazanin" panose="00000400000000000000" pitchFamily="2" charset="-78"/>
                  </a:rPr>
                  <a:t>کلیه</a:t>
                </a:r>
              </a:p>
              <a:p>
                <a:r>
                  <a:rPr lang="fa-IR" b="1" dirty="0">
                    <a:solidFill>
                      <a:srgbClr val="0070C0"/>
                    </a:solidFill>
                    <a:cs typeface="B Nazanin" panose="00000400000000000000" pitchFamily="2" charset="-78"/>
                  </a:rPr>
                  <a:t>نماینده وضعیت </a:t>
                </a:r>
                <a:r>
                  <a:rPr lang="fa-IR" b="1" dirty="0" smtClean="0">
                    <a:solidFill>
                      <a:srgbClr val="0070C0"/>
                    </a:solidFill>
                    <a:cs typeface="B Nazanin" panose="00000400000000000000" pitchFamily="2" charset="-78"/>
                  </a:rPr>
                  <a:t>متابولیکی</a:t>
                </a:r>
                <a:endParaRPr lang="fa-IR" b="1" dirty="0">
                  <a:solidFill>
                    <a:srgbClr val="0070C0"/>
                  </a:solidFill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2306475" y="4300110"/>
              <a:ext cx="2442948" cy="1248287"/>
              <a:chOff x="2306475" y="4300110"/>
              <a:chExt cx="2442948" cy="1248287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2306475" y="4717400"/>
                <a:ext cx="2442948" cy="83099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b="1" dirty="0">
                    <a:solidFill>
                      <a:srgbClr val="FF0000"/>
                    </a:solidFill>
                    <a:cs typeface="B Nazanin" panose="00000400000000000000" pitchFamily="2" charset="-78"/>
                  </a:rPr>
                  <a:t> </a:t>
                </a:r>
                <a:r>
                  <a:rPr lang="fa-IR" b="1" dirty="0" smtClean="0">
                    <a:solidFill>
                      <a:srgbClr val="FF0000"/>
                    </a:solidFill>
                    <a:cs typeface="B Nazanin" panose="00000400000000000000" pitchFamily="2" charset="-78"/>
                  </a:rPr>
                  <a:t>    </a:t>
                </a:r>
                <a:r>
                  <a:rPr lang="en-US" b="1" dirty="0" smtClean="0">
                    <a:solidFill>
                      <a:srgbClr val="FF0000"/>
                    </a:solidFill>
                    <a:cs typeface="B Nazanin" panose="00000400000000000000" pitchFamily="2" charset="-78"/>
                  </a:rPr>
                  <a:t>CO2</a:t>
                </a:r>
                <a:r>
                  <a:rPr lang="fa-IR" b="1" dirty="0" smtClean="0">
                    <a:solidFill>
                      <a:srgbClr val="FF0000"/>
                    </a:solidFill>
                    <a:cs typeface="B Nazanin" panose="00000400000000000000" pitchFamily="2" charset="-78"/>
                  </a:rPr>
                  <a:t> </a:t>
                </a:r>
                <a:r>
                  <a:rPr lang="fa-IR" sz="2400" b="1" dirty="0" smtClean="0">
                    <a:solidFill>
                      <a:srgbClr val="FF0000"/>
                    </a:solidFill>
                    <a:cs typeface="B Nazanin" panose="00000400000000000000" pitchFamily="2" charset="-78"/>
                  </a:rPr>
                  <a:t> : </a:t>
                </a:r>
                <a:r>
                  <a:rPr lang="fa-IR" b="1" dirty="0" smtClean="0">
                    <a:solidFill>
                      <a:srgbClr val="FF0000"/>
                    </a:solidFill>
                    <a:cs typeface="B Nazanin" panose="00000400000000000000" pitchFamily="2" charset="-78"/>
                  </a:rPr>
                  <a:t>اسیدوز تنفسی</a:t>
                </a:r>
              </a:p>
              <a:p>
                <a:pPr algn="r" rtl="1"/>
                <a:r>
                  <a:rPr lang="fa-IR" b="1" dirty="0" smtClean="0">
                    <a:solidFill>
                      <a:srgbClr val="FF0000"/>
                    </a:solidFill>
                    <a:cs typeface="B Nazanin" panose="00000400000000000000" pitchFamily="2" charset="-78"/>
                  </a:rPr>
                  <a:t>     </a:t>
                </a:r>
                <a:r>
                  <a:rPr lang="en-US" b="1" dirty="0" smtClean="0">
                    <a:solidFill>
                      <a:srgbClr val="FF0000"/>
                    </a:solidFill>
                    <a:cs typeface="B Nazanin" panose="00000400000000000000" pitchFamily="2" charset="-78"/>
                  </a:rPr>
                  <a:t>CO2</a:t>
                </a:r>
                <a:r>
                  <a:rPr lang="fa-IR" b="1" dirty="0" smtClean="0">
                    <a:solidFill>
                      <a:srgbClr val="FF0000"/>
                    </a:solidFill>
                    <a:cs typeface="B Nazanin" panose="00000400000000000000" pitchFamily="2" charset="-78"/>
                  </a:rPr>
                  <a:t> </a:t>
                </a:r>
                <a:r>
                  <a:rPr lang="fa-IR" sz="2400" b="1" dirty="0" smtClean="0">
                    <a:solidFill>
                      <a:srgbClr val="FF0000"/>
                    </a:solidFill>
                    <a:cs typeface="B Nazanin" panose="00000400000000000000" pitchFamily="2" charset="-78"/>
                  </a:rPr>
                  <a:t> : </a:t>
                </a:r>
                <a:r>
                  <a:rPr lang="fa-IR" b="1" dirty="0" smtClean="0">
                    <a:solidFill>
                      <a:srgbClr val="FF0000"/>
                    </a:solidFill>
                    <a:cs typeface="B Nazanin" panose="00000400000000000000" pitchFamily="2" charset="-78"/>
                  </a:rPr>
                  <a:t>آلکالوز تنفسی</a:t>
                </a:r>
              </a:p>
            </p:txBody>
          </p:sp>
          <p:sp>
            <p:nvSpPr>
              <p:cNvPr id="25" name="Down Arrow 24"/>
              <p:cNvSpPr/>
              <p:nvPr/>
            </p:nvSpPr>
            <p:spPr>
              <a:xfrm>
                <a:off x="3411940" y="4300110"/>
                <a:ext cx="163773" cy="350128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8095397" y="4301175"/>
              <a:ext cx="2918348" cy="1248287"/>
              <a:chOff x="3057099" y="4300110"/>
              <a:chExt cx="2918348" cy="1248287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3057099" y="4717400"/>
                <a:ext cx="2918348" cy="830997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b="1" dirty="0" smtClean="0">
                    <a:solidFill>
                      <a:srgbClr val="0070C0"/>
                    </a:solidFill>
                    <a:cs typeface="B Nazanin" panose="00000400000000000000" pitchFamily="2" charset="-78"/>
                  </a:rPr>
                  <a:t>     </a:t>
                </a:r>
                <a:r>
                  <a:rPr lang="en-US" b="1" dirty="0" smtClean="0">
                    <a:solidFill>
                      <a:srgbClr val="0070C0"/>
                    </a:solidFill>
                    <a:cs typeface="B Nazanin" panose="00000400000000000000" pitchFamily="2" charset="-78"/>
                  </a:rPr>
                  <a:t>HCO3</a:t>
                </a:r>
                <a:r>
                  <a:rPr lang="en-US" sz="2800" b="1" baseline="30000" dirty="0" smtClean="0">
                    <a:solidFill>
                      <a:srgbClr val="0070C0"/>
                    </a:solidFill>
                    <a:cs typeface="B Nazanin" panose="00000400000000000000" pitchFamily="2" charset="-78"/>
                  </a:rPr>
                  <a:t>-</a:t>
                </a:r>
                <a:r>
                  <a:rPr lang="fa-IR" b="1" dirty="0" smtClean="0">
                    <a:solidFill>
                      <a:srgbClr val="0070C0"/>
                    </a:solidFill>
                    <a:cs typeface="B Nazanin" panose="00000400000000000000" pitchFamily="2" charset="-78"/>
                  </a:rPr>
                  <a:t> </a:t>
                </a:r>
                <a:r>
                  <a:rPr lang="fa-IR" sz="2400" b="1" dirty="0" smtClean="0">
                    <a:solidFill>
                      <a:srgbClr val="0070C0"/>
                    </a:solidFill>
                    <a:cs typeface="B Nazanin" panose="00000400000000000000" pitchFamily="2" charset="-78"/>
                  </a:rPr>
                  <a:t> : </a:t>
                </a:r>
                <a:r>
                  <a:rPr lang="fa-IR" b="1" dirty="0" smtClean="0">
                    <a:solidFill>
                      <a:srgbClr val="0070C0"/>
                    </a:solidFill>
                    <a:cs typeface="B Nazanin" panose="00000400000000000000" pitchFamily="2" charset="-78"/>
                  </a:rPr>
                  <a:t>آلکالوز متابولیکی</a:t>
                </a:r>
              </a:p>
              <a:p>
                <a:pPr algn="r" rtl="1"/>
                <a:r>
                  <a:rPr lang="fa-IR" b="1" dirty="0" smtClean="0">
                    <a:solidFill>
                      <a:srgbClr val="0070C0"/>
                    </a:solidFill>
                    <a:cs typeface="B Nazanin" panose="00000400000000000000" pitchFamily="2" charset="-78"/>
                  </a:rPr>
                  <a:t>     </a:t>
                </a:r>
                <a:r>
                  <a:rPr lang="en-US" b="1" dirty="0" smtClean="0">
                    <a:solidFill>
                      <a:srgbClr val="0070C0"/>
                    </a:solidFill>
                    <a:cs typeface="B Nazanin" panose="00000400000000000000" pitchFamily="2" charset="-78"/>
                  </a:rPr>
                  <a:t>HCO3</a:t>
                </a:r>
                <a:r>
                  <a:rPr lang="en-US" sz="2800" b="1" baseline="30000" dirty="0" smtClean="0">
                    <a:solidFill>
                      <a:srgbClr val="0070C0"/>
                    </a:solidFill>
                    <a:cs typeface="B Nazanin" panose="00000400000000000000" pitchFamily="2" charset="-78"/>
                  </a:rPr>
                  <a:t>-</a:t>
                </a:r>
                <a:r>
                  <a:rPr lang="fa-IR" b="1" dirty="0" smtClean="0">
                    <a:solidFill>
                      <a:srgbClr val="0070C0"/>
                    </a:solidFill>
                    <a:cs typeface="B Nazanin" panose="00000400000000000000" pitchFamily="2" charset="-78"/>
                  </a:rPr>
                  <a:t> </a:t>
                </a:r>
                <a:r>
                  <a:rPr lang="fa-IR" sz="2400" b="1" dirty="0" smtClean="0">
                    <a:solidFill>
                      <a:srgbClr val="0070C0"/>
                    </a:solidFill>
                    <a:cs typeface="B Nazanin" panose="00000400000000000000" pitchFamily="2" charset="-78"/>
                  </a:rPr>
                  <a:t> : </a:t>
                </a:r>
                <a:r>
                  <a:rPr lang="fa-IR" b="1" dirty="0" smtClean="0">
                    <a:solidFill>
                      <a:srgbClr val="0070C0"/>
                    </a:solidFill>
                    <a:cs typeface="B Nazanin" panose="00000400000000000000" pitchFamily="2" charset="-78"/>
                  </a:rPr>
                  <a:t>اسیدوز متابولیکی</a:t>
                </a:r>
              </a:p>
            </p:txBody>
          </p:sp>
          <p:sp>
            <p:nvSpPr>
              <p:cNvPr id="29" name="Down Arrow 28"/>
              <p:cNvSpPr/>
              <p:nvPr/>
            </p:nvSpPr>
            <p:spPr>
              <a:xfrm>
                <a:off x="4435529" y="4300110"/>
                <a:ext cx="163773" cy="350128"/>
              </a:xfrm>
              <a:prstGeom prst="downArrow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1" name="Straight Arrow Connector 30"/>
            <p:cNvCxnSpPr/>
            <p:nvPr/>
          </p:nvCxnSpPr>
          <p:spPr>
            <a:xfrm flipV="1">
              <a:off x="10727142" y="4776716"/>
              <a:ext cx="0" cy="21654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10754441" y="5172501"/>
              <a:ext cx="0" cy="24565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1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انواع اختلالات اسید – باز 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0289" y="1696565"/>
            <a:ext cx="8596668" cy="3880773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600" b="1" dirty="0" smtClean="0">
                <a:cs typeface="B Nazanin" panose="00000400000000000000" pitchFamily="2" charset="-78"/>
              </a:rPr>
              <a:t>اسیدوز تنفسی (جبران نشده، در حال جبران، جبران شده) </a:t>
            </a:r>
          </a:p>
          <a:p>
            <a:pPr algn="r" rtl="1">
              <a:lnSpc>
                <a:spcPct val="150000"/>
              </a:lnSpc>
            </a:pPr>
            <a:r>
              <a:rPr lang="fa-IR" sz="2600" b="1" dirty="0" smtClean="0">
                <a:cs typeface="B Nazanin" panose="00000400000000000000" pitchFamily="2" charset="-78"/>
              </a:rPr>
              <a:t>آلکالوز تنفسی </a:t>
            </a:r>
            <a:r>
              <a:rPr lang="fa-IR" sz="2600" b="1" dirty="0">
                <a:cs typeface="B Nazanin" panose="00000400000000000000" pitchFamily="2" charset="-78"/>
              </a:rPr>
              <a:t>(جبران نشده، در حال جبران، جبران شده) </a:t>
            </a:r>
            <a:endParaRPr lang="fa-IR" sz="2600" b="1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600" b="1" dirty="0" smtClean="0">
                <a:cs typeface="B Nazanin" panose="00000400000000000000" pitchFamily="2" charset="-78"/>
              </a:rPr>
              <a:t>اسیدوز متابولیکی </a:t>
            </a:r>
            <a:r>
              <a:rPr lang="fa-IR" sz="2600" b="1" dirty="0">
                <a:cs typeface="B Nazanin" panose="00000400000000000000" pitchFamily="2" charset="-78"/>
              </a:rPr>
              <a:t>(جبران نشده، در حال جبران، جبران شده) </a:t>
            </a:r>
            <a:endParaRPr lang="fa-IR" sz="2600" b="1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600" b="1" dirty="0" smtClean="0">
                <a:cs typeface="B Nazanin" panose="00000400000000000000" pitchFamily="2" charset="-78"/>
              </a:rPr>
              <a:t>آلکالوز متابولیکی </a:t>
            </a:r>
            <a:r>
              <a:rPr lang="fa-IR" sz="2600" b="1" dirty="0">
                <a:cs typeface="B Nazanin" panose="00000400000000000000" pitchFamily="2" charset="-78"/>
              </a:rPr>
              <a:t>(جبران نشده، در حال جبران، جبران شده) </a:t>
            </a:r>
          </a:p>
          <a:p>
            <a:pPr marL="0" indent="0" algn="r" rtl="1">
              <a:buNone/>
            </a:pPr>
            <a:endParaRPr lang="en-US" sz="26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918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حفظ تعادل اسید و باز بعد از بروز اختلال (جبران)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07" y="2454395"/>
            <a:ext cx="10515600" cy="4351338"/>
          </a:xfrm>
        </p:spPr>
        <p:txBody>
          <a:bodyPr>
            <a:normAutofit/>
          </a:bodyPr>
          <a:lstStyle/>
          <a:p>
            <a:pPr algn="ctr" rtl="1"/>
            <a:endParaRPr lang="fa-IR" sz="2800" dirty="0" smtClean="0"/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CO2</a:t>
            </a:r>
            <a:r>
              <a:rPr lang="en-US" sz="2800" dirty="0" smtClean="0"/>
              <a:t>+ </a:t>
            </a:r>
            <a:r>
              <a:rPr lang="en-US" sz="2800" dirty="0" smtClean="0">
                <a:latin typeface="Arial Black" panose="020B0A04020102020204" pitchFamily="34" charset="0"/>
              </a:rPr>
              <a:t>H2O</a:t>
            </a:r>
            <a:r>
              <a:rPr lang="en-US" sz="2800" dirty="0" smtClean="0"/>
              <a:t>           </a:t>
            </a:r>
            <a:r>
              <a:rPr lang="en-US" sz="2800" dirty="0" smtClean="0">
                <a:latin typeface="Arial Black" panose="020B0A04020102020204" pitchFamily="34" charset="0"/>
              </a:rPr>
              <a:t>H2CO3</a:t>
            </a:r>
            <a:r>
              <a:rPr lang="en-US" sz="2800" dirty="0" smtClean="0"/>
              <a:t>          </a:t>
            </a:r>
            <a:r>
              <a:rPr lang="en-US" sz="2800" dirty="0" smtClean="0">
                <a:latin typeface="Arial Black" panose="020B0A04020102020204" pitchFamily="34" charset="0"/>
              </a:rPr>
              <a:t>H</a:t>
            </a:r>
            <a:r>
              <a:rPr lang="en-US" sz="2800" baseline="30000" dirty="0" smtClean="0">
                <a:latin typeface="Arial Black" panose="020B0A04020102020204" pitchFamily="34" charset="0"/>
              </a:rPr>
              <a:t>+ </a:t>
            </a:r>
            <a:r>
              <a:rPr lang="en-US" sz="2800" dirty="0" smtClean="0"/>
              <a:t>+</a:t>
            </a:r>
            <a:r>
              <a:rPr lang="en-US" sz="2800" baseline="30000" dirty="0" smtClean="0"/>
              <a:t>  </a:t>
            </a:r>
            <a:r>
              <a:rPr lang="en-US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HCO3</a:t>
            </a:r>
            <a:r>
              <a:rPr lang="en-US" sz="2800" b="1" baseline="30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-</a:t>
            </a:r>
            <a:endParaRPr lang="en-US" sz="28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918079" y="3193313"/>
            <a:ext cx="2936546" cy="163773"/>
            <a:chOff x="4640238" y="2483893"/>
            <a:chExt cx="2936546" cy="163773"/>
          </a:xfrm>
        </p:grpSpPr>
        <p:sp>
          <p:nvSpPr>
            <p:cNvPr id="4" name="Left-Right Arrow 3"/>
            <p:cNvSpPr/>
            <p:nvPr/>
          </p:nvSpPr>
          <p:spPr>
            <a:xfrm>
              <a:off x="4640238" y="2483893"/>
              <a:ext cx="641445" cy="163773"/>
            </a:xfrm>
            <a:prstGeom prst="left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Left-Right Arrow 4"/>
            <p:cNvSpPr/>
            <p:nvPr/>
          </p:nvSpPr>
          <p:spPr>
            <a:xfrm>
              <a:off x="6935339" y="2483893"/>
              <a:ext cx="641445" cy="163773"/>
            </a:xfrm>
            <a:prstGeom prst="left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96182" y="2936864"/>
            <a:ext cx="1815153" cy="2540087"/>
            <a:chOff x="2183069" y="2715903"/>
            <a:chExt cx="1815153" cy="2540087"/>
          </a:xfrm>
        </p:grpSpPr>
        <p:sp>
          <p:nvSpPr>
            <p:cNvPr id="14" name="Up Arrow 13"/>
            <p:cNvSpPr/>
            <p:nvPr/>
          </p:nvSpPr>
          <p:spPr>
            <a:xfrm>
              <a:off x="2954171" y="2715903"/>
              <a:ext cx="245659" cy="736979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183069" y="3550920"/>
              <a:ext cx="1815153" cy="109182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2000" b="1" dirty="0" smtClean="0">
                  <a:cs typeface="B Nazanin" panose="00000400000000000000" pitchFamily="2" charset="-78"/>
                </a:rPr>
                <a:t>اسیدوز تنفسی</a:t>
              </a:r>
              <a:endParaRPr lang="en-US" sz="2000" b="1" dirty="0">
                <a:cs typeface="B Nazanin" panose="00000400000000000000" pitchFamily="2" charset="-7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86413" y="4548104"/>
              <a:ext cx="6084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879677" y="1588457"/>
            <a:ext cx="5199796" cy="1315340"/>
            <a:chOff x="3507476" y="1588457"/>
            <a:chExt cx="4776715" cy="13153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7" name="Striped Right Arrow 16"/>
            <p:cNvSpPr/>
            <p:nvPr/>
          </p:nvSpPr>
          <p:spPr>
            <a:xfrm>
              <a:off x="3507476" y="2125876"/>
              <a:ext cx="4776715" cy="777921"/>
            </a:xfrm>
            <a:prstGeom prst="striped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2400" b="1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جبران</a:t>
              </a:r>
              <a:endParaRPr lang="en-US" sz="2400" b="1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695660" y="1588457"/>
              <a:ext cx="608463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8707272" y="2936864"/>
            <a:ext cx="1815153" cy="2462271"/>
            <a:chOff x="8284191" y="2699083"/>
            <a:chExt cx="1815153" cy="2462271"/>
          </a:xfrm>
        </p:grpSpPr>
        <p:sp>
          <p:nvSpPr>
            <p:cNvPr id="18" name="Down Arrow 17"/>
            <p:cNvSpPr/>
            <p:nvPr/>
          </p:nvSpPr>
          <p:spPr>
            <a:xfrm flipV="1">
              <a:off x="9034816" y="2699083"/>
              <a:ext cx="232013" cy="68556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8284191" y="3456284"/>
              <a:ext cx="1815153" cy="1705070"/>
              <a:chOff x="8284191" y="3456284"/>
              <a:chExt cx="1815153" cy="170507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8284191" y="3456284"/>
                <a:ext cx="1815153" cy="1091820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a-IR" sz="2000" b="1" dirty="0" smtClean="0">
                    <a:cs typeface="B Nazanin" panose="00000400000000000000" pitchFamily="2" charset="-78"/>
                  </a:rPr>
                  <a:t>آلکالوز متابولیکی</a:t>
                </a:r>
                <a:endParaRPr lang="en-US" sz="2000" b="1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8887535" y="4453468"/>
                <a:ext cx="60846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873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حفظ تعادل اسید و </a:t>
            </a:r>
            <a:r>
              <a:rPr lang="fa-IR" b="1" dirty="0" smtClean="0">
                <a:cs typeface="B Titr" panose="00000700000000000000" pitchFamily="2" charset="-78"/>
              </a:rPr>
              <a:t>باز</a:t>
            </a:r>
            <a:r>
              <a:rPr lang="en-US" b="1" dirty="0" smtClean="0">
                <a:cs typeface="B Titr" panose="00000700000000000000" pitchFamily="2" charset="-78"/>
              </a:rPr>
              <a:t> </a:t>
            </a:r>
            <a:r>
              <a:rPr lang="fa-IR" b="1" dirty="0" smtClean="0">
                <a:cs typeface="B Titr" panose="00000700000000000000" pitchFamily="2" charset="-78"/>
              </a:rPr>
              <a:t>بعد </a:t>
            </a:r>
            <a:r>
              <a:rPr lang="fa-IR" b="1" dirty="0">
                <a:cs typeface="B Titr" panose="00000700000000000000" pitchFamily="2" charset="-78"/>
              </a:rPr>
              <a:t>از بروز اختلال (جبران)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346" y="2370156"/>
            <a:ext cx="10515600" cy="4351338"/>
          </a:xfrm>
        </p:spPr>
        <p:txBody>
          <a:bodyPr>
            <a:normAutofit/>
          </a:bodyPr>
          <a:lstStyle/>
          <a:p>
            <a:pPr algn="ctr" rtl="1"/>
            <a:endParaRPr lang="fa-IR" sz="2800" dirty="0" smtClean="0"/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CO2</a:t>
            </a:r>
            <a:r>
              <a:rPr lang="en-US" sz="2800" dirty="0" smtClean="0">
                <a:latin typeface="Arial Black" panose="020B0A04020102020204" pitchFamily="34" charset="0"/>
              </a:rPr>
              <a:t>+ H2O           H2CO3         </a:t>
            </a:r>
            <a:r>
              <a:rPr lang="en-US" sz="2800" dirty="0">
                <a:latin typeface="Arial Black" panose="020B0A04020102020204" pitchFamily="34" charset="0"/>
              </a:rPr>
              <a:t>H</a:t>
            </a:r>
            <a:r>
              <a:rPr lang="en-US" sz="2800" baseline="30000" dirty="0" smtClean="0">
                <a:latin typeface="Arial Black" panose="020B0A04020102020204" pitchFamily="34" charset="0"/>
              </a:rPr>
              <a:t>+ </a:t>
            </a:r>
            <a:r>
              <a:rPr lang="en-US" sz="2800" dirty="0" smtClean="0">
                <a:latin typeface="Arial Black" panose="020B0A04020102020204" pitchFamily="34" charset="0"/>
              </a:rPr>
              <a:t>+</a:t>
            </a:r>
            <a:r>
              <a:rPr lang="en-US" sz="2800" baseline="30000" dirty="0" smtClean="0">
                <a:latin typeface="Arial Black" panose="020B0A04020102020204" pitchFamily="34" charset="0"/>
              </a:rPr>
              <a:t>  </a:t>
            </a:r>
            <a:r>
              <a:rPr lang="en-US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HCO3</a:t>
            </a:r>
            <a:r>
              <a:rPr lang="en-US" sz="2800" b="1" baseline="30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-</a:t>
            </a:r>
            <a:endParaRPr lang="en-US" sz="28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943528" y="3135109"/>
            <a:ext cx="3141256" cy="177421"/>
            <a:chOff x="4503764" y="2470245"/>
            <a:chExt cx="3141256" cy="177421"/>
          </a:xfrm>
        </p:grpSpPr>
        <p:sp>
          <p:nvSpPr>
            <p:cNvPr id="4" name="Left-Right Arrow 3"/>
            <p:cNvSpPr/>
            <p:nvPr/>
          </p:nvSpPr>
          <p:spPr>
            <a:xfrm>
              <a:off x="4503764" y="2483893"/>
              <a:ext cx="641445" cy="163773"/>
            </a:xfrm>
            <a:prstGeom prst="left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Left-Right Arrow 4"/>
            <p:cNvSpPr/>
            <p:nvPr/>
          </p:nvSpPr>
          <p:spPr>
            <a:xfrm>
              <a:off x="7003575" y="2470245"/>
              <a:ext cx="641445" cy="163773"/>
            </a:xfrm>
            <a:prstGeom prst="left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72615" y="2971333"/>
            <a:ext cx="1815153" cy="2461372"/>
            <a:chOff x="2183069" y="2794618"/>
            <a:chExt cx="1815153" cy="2461372"/>
          </a:xfrm>
        </p:grpSpPr>
        <p:sp>
          <p:nvSpPr>
            <p:cNvPr id="14" name="Up Arrow 13"/>
            <p:cNvSpPr/>
            <p:nvPr/>
          </p:nvSpPr>
          <p:spPr>
            <a:xfrm flipV="1">
              <a:off x="2954172" y="2794618"/>
              <a:ext cx="212110" cy="590027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183069" y="3550920"/>
              <a:ext cx="1815153" cy="109182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2000" b="1" dirty="0" smtClean="0">
                  <a:cs typeface="B Nazanin" panose="00000400000000000000" pitchFamily="2" charset="-78"/>
                </a:rPr>
                <a:t>آلکالوز تنفسی</a:t>
              </a:r>
              <a:endParaRPr lang="en-US" sz="2000" b="1" dirty="0">
                <a:cs typeface="B Nazanin" panose="00000400000000000000" pitchFamily="2" charset="-78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786413" y="4548104"/>
              <a:ext cx="6084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827824" y="2917444"/>
            <a:ext cx="1815153" cy="2349915"/>
            <a:chOff x="8284191" y="2811439"/>
            <a:chExt cx="1815153" cy="2349915"/>
          </a:xfrm>
        </p:grpSpPr>
        <p:sp>
          <p:nvSpPr>
            <p:cNvPr id="18" name="Down Arrow 17"/>
            <p:cNvSpPr/>
            <p:nvPr/>
          </p:nvSpPr>
          <p:spPr>
            <a:xfrm>
              <a:off x="9034817" y="2811439"/>
              <a:ext cx="232012" cy="64144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8284191" y="3456284"/>
              <a:ext cx="1815153" cy="109182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2000" b="1" dirty="0" smtClean="0">
                  <a:cs typeface="B Nazanin" panose="00000400000000000000" pitchFamily="2" charset="-78"/>
                </a:rPr>
                <a:t>اسیدوز متابولیکی</a:t>
              </a:r>
              <a:endParaRPr lang="en-US" sz="2000" b="1" dirty="0">
                <a:cs typeface="B Nazanin" panose="00000400000000000000" pitchFamily="2" charset="-78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887535" y="4453468"/>
              <a:ext cx="6084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811437" y="1683993"/>
            <a:ext cx="5049670" cy="1219803"/>
            <a:chOff x="3507475" y="1683993"/>
            <a:chExt cx="5049670" cy="1219803"/>
          </a:xfrm>
        </p:grpSpPr>
        <p:sp>
          <p:nvSpPr>
            <p:cNvPr id="17" name="Striped Right Arrow 16"/>
            <p:cNvSpPr/>
            <p:nvPr/>
          </p:nvSpPr>
          <p:spPr>
            <a:xfrm rot="10800000">
              <a:off x="3507475" y="2125875"/>
              <a:ext cx="5049670" cy="777921"/>
            </a:xfrm>
            <a:prstGeom prst="striped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89471" y="1683993"/>
              <a:ext cx="6623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346508" y="2264969"/>
              <a:ext cx="1498984" cy="4997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2400" b="1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جبران</a:t>
              </a:r>
              <a:endParaRPr lang="en-US" b="1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877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پارامترهای مهم در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5747"/>
            <a:ext cx="8596668" cy="3880773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600" dirty="0" smtClean="0">
                <a:cs typeface="B Nazanin" panose="00000400000000000000" pitchFamily="2" charset="-78"/>
              </a:rPr>
              <a:t>غلظت یون هیدروژن یا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</a:p>
          <a:p>
            <a:pPr algn="r" rtl="1">
              <a:lnSpc>
                <a:spcPct val="150000"/>
              </a:lnSpc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PaO2</a:t>
            </a:r>
            <a:r>
              <a:rPr lang="fa-IR" sz="2600" dirty="0" smtClean="0">
                <a:cs typeface="B Nazanin" panose="00000400000000000000" pitchFamily="2" charset="-78"/>
              </a:rPr>
              <a:t> (فشار اکسیژن خون شریانی)</a:t>
            </a:r>
          </a:p>
          <a:p>
            <a:pPr algn="r" rtl="1">
              <a:lnSpc>
                <a:spcPct val="150000"/>
              </a:lnSpc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PaCO2</a:t>
            </a:r>
            <a:r>
              <a:rPr lang="fa-IR" sz="2600" dirty="0" smtClean="0">
                <a:cs typeface="B Nazanin" panose="00000400000000000000" pitchFamily="2" charset="-78"/>
              </a:rPr>
              <a:t> (فشار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CO2</a:t>
            </a:r>
            <a:r>
              <a:rPr lang="fa-IR" sz="2600" dirty="0" smtClean="0">
                <a:cs typeface="B Nazanin" panose="00000400000000000000" pitchFamily="2" charset="-78"/>
              </a:rPr>
              <a:t> خون شریانی)</a:t>
            </a:r>
          </a:p>
          <a:p>
            <a:pPr algn="r" rtl="1">
              <a:lnSpc>
                <a:spcPct val="150000"/>
              </a:lnSpc>
            </a:pPr>
            <a:r>
              <a:rPr lang="fa-IR" sz="2600" dirty="0" smtClean="0">
                <a:cs typeface="B Nazanin" panose="00000400000000000000" pitchFamily="2" charset="-78"/>
              </a:rPr>
              <a:t>غلظت یون بیکربنات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HCO3</a:t>
            </a:r>
            <a:r>
              <a:rPr lang="fa-IR" sz="2600" dirty="0" smtClean="0">
                <a:cs typeface="B Nazanin" panose="00000400000000000000" pitchFamily="2" charset="-78"/>
              </a:rPr>
              <a:t> </a:t>
            </a:r>
          </a:p>
          <a:p>
            <a:pPr algn="r" rtl="1">
              <a:lnSpc>
                <a:spcPct val="150000"/>
              </a:lnSpc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 excess</a:t>
            </a:r>
            <a:r>
              <a:rPr lang="fa-I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a-I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r" rtl="1">
              <a:lnSpc>
                <a:spcPct val="150000"/>
              </a:lnSpc>
            </a:pPr>
            <a:r>
              <a:rPr lang="fa-IR" sz="2600" dirty="0" smtClean="0">
                <a:cs typeface="B Nazanin" panose="00000400000000000000" pitchFamily="2" charset="-78"/>
              </a:rPr>
              <a:t>درصد اشباع هموگلوبین با اکسیژن 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O2sat%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2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مراحل تفسیر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1910"/>
            <a:ext cx="9326475" cy="4907128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1- مشاهده </a:t>
            </a:r>
            <a:r>
              <a:rPr lang="en-US" sz="2800" b="1" dirty="0" smtClean="0">
                <a:cs typeface="B Nazanin" panose="00000400000000000000" pitchFamily="2" charset="-78"/>
              </a:rPr>
              <a:t>Pao2</a:t>
            </a:r>
            <a:r>
              <a:rPr lang="fa-IR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cs typeface="B Nazanin" panose="00000400000000000000" pitchFamily="2" charset="-78"/>
              </a:rPr>
              <a:t>(وضعیت اکسیژناسیون)</a:t>
            </a:r>
            <a:endParaRPr lang="fa-IR" sz="2800" b="1" dirty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رنج نرمال : 80 تا 100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mmHg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هایپوکسمی خفیف : &lt;80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mmHg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هایپوکسمی متوسط : &lt;60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mmHg</a:t>
            </a:r>
            <a:r>
              <a:rPr lang="fa-IR" sz="2800" dirty="0" smtClean="0">
                <a:cs typeface="B Nazanin" panose="00000400000000000000" pitchFamily="2" charset="-78"/>
              </a:rPr>
              <a:t> (</a:t>
            </a:r>
            <a:r>
              <a:rPr lang="fa-IR" sz="2800" dirty="0">
                <a:cs typeface="B Nazanin" panose="00000400000000000000" pitchFamily="2" charset="-78"/>
              </a:rPr>
              <a:t>نیاز به اکسیژن درمانی ، اسیدوز </a:t>
            </a:r>
            <a:r>
              <a:rPr lang="fa-IR" sz="2800" dirty="0" smtClean="0">
                <a:cs typeface="B Nazanin" panose="00000400000000000000" pitchFamily="2" charset="-78"/>
              </a:rPr>
              <a:t>لاکتیک)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هایپوکسمی شدید : &lt;40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mmHg</a:t>
            </a:r>
            <a:r>
              <a:rPr lang="fa-IR" sz="2800" dirty="0" smtClean="0">
                <a:cs typeface="B Nazanin" panose="00000400000000000000" pitchFamily="2" charset="-78"/>
              </a:rPr>
              <a:t> 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در افراد بالای 60 سال و بدون مشکلات تنفسی میزان </a:t>
            </a:r>
            <a:r>
              <a:rPr lang="en-US" sz="2800" dirty="0" smtClean="0">
                <a:cs typeface="B Nazanin" panose="00000400000000000000" pitchFamily="2" charset="-78"/>
              </a:rPr>
              <a:t>Pao2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بطور نرمال کمتر از 80 می باشد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978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مراحل تفسیر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  <a:r>
              <a:rPr lang="fa-IR" b="1" dirty="0">
                <a:cs typeface="B Titr" panose="00000700000000000000" pitchFamily="2" charset="-78"/>
              </a:rPr>
              <a:t> 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4901"/>
            <a:ext cx="8596668" cy="4526461"/>
          </a:xfrm>
        </p:spPr>
        <p:txBody>
          <a:bodyPr/>
          <a:lstStyle/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2- مشاهده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800" b="1" dirty="0" smtClean="0">
                <a:cs typeface="B Nazanin" panose="00000400000000000000" pitchFamily="2" charset="-78"/>
              </a:rPr>
              <a:t> </a:t>
            </a:r>
            <a:endParaRPr lang="fa-IR" sz="2600" dirty="0"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2600" dirty="0" smtClean="0">
                <a:cs typeface="B Nazanin" panose="00000400000000000000" pitchFamily="2" charset="-78"/>
              </a:rPr>
              <a:t>نرمال : </a:t>
            </a:r>
            <a:r>
              <a:rPr lang="en-US" sz="2600" dirty="0" smtClean="0">
                <a:cs typeface="B Nazanin" panose="00000400000000000000" pitchFamily="2" charset="-78"/>
              </a:rPr>
              <a:t>7.35 – 7.45</a:t>
            </a:r>
            <a:endParaRPr lang="fa-IR" sz="2600" dirty="0" smtClean="0"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PH&lt;7.35</a:t>
            </a:r>
            <a:r>
              <a:rPr lang="en-US" sz="2600" dirty="0" smtClean="0">
                <a:cs typeface="B Nazanin" panose="00000400000000000000" pitchFamily="2" charset="-78"/>
              </a:rPr>
              <a:t> </a:t>
            </a:r>
            <a:r>
              <a:rPr lang="fa-IR" sz="2600" dirty="0" smtClean="0">
                <a:cs typeface="B Nazanin" panose="00000400000000000000" pitchFamily="2" charset="-78"/>
              </a:rPr>
              <a:t>  اسیدوز 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2600" dirty="0"/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PH&gt;7.45</a:t>
            </a:r>
            <a:r>
              <a:rPr lang="fa-IR" sz="2600" dirty="0" smtClean="0">
                <a:cs typeface="B Nazanin" panose="00000400000000000000" pitchFamily="2" charset="-78"/>
              </a:rPr>
              <a:t> آلکالوز</a:t>
            </a:r>
            <a:endParaRPr lang="en-US" sz="2600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dirty="0" smtClean="0"/>
          </a:p>
          <a:p>
            <a:pPr marL="0" indent="0" algn="r" rtl="1">
              <a:buNone/>
            </a:pPr>
            <a:r>
              <a:rPr lang="en-US" dirty="0" smtClean="0"/>
              <a:t>            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50878" y="3805427"/>
            <a:ext cx="5440908" cy="20265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7.25&gt;PH&gt;7.55</a:t>
            </a:r>
            <a:r>
              <a:rPr lang="fa-IR" sz="2400" b="1" dirty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  </a:t>
            </a:r>
            <a:r>
              <a:rPr lang="fa-IR" sz="2400" b="1" dirty="0">
                <a:cs typeface="B Nazanin" panose="00000400000000000000" pitchFamily="2" charset="-78"/>
              </a:rPr>
              <a:t>اختلال در عملکرد </a:t>
            </a:r>
            <a:r>
              <a:rPr lang="fa-IR" sz="2400" b="1" dirty="0" smtClean="0">
                <a:cs typeface="B Nazanin" panose="00000400000000000000" pitchFamily="2" charset="-78"/>
              </a:rPr>
              <a:t>سلولی</a:t>
            </a:r>
          </a:p>
          <a:p>
            <a:pPr algn="r" rtl="1"/>
            <a:endParaRPr lang="en-US" sz="2400" dirty="0">
              <a:cs typeface="B Nazanin" panose="00000400000000000000" pitchFamily="2" charset="-78"/>
            </a:endParaRPr>
          </a:p>
          <a:p>
            <a:pPr algn="r" rtl="1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6.8&gt;PH&gt;7.8</a:t>
            </a:r>
            <a:r>
              <a:rPr lang="fa-IR" sz="2400" dirty="0">
                <a:cs typeface="B Nazanin" panose="00000400000000000000" pitchFamily="2" charset="-78"/>
              </a:rPr>
              <a:t>       </a:t>
            </a:r>
            <a:r>
              <a:rPr lang="fa-IR" sz="2400" b="1" dirty="0">
                <a:cs typeface="B Nazanin" panose="00000400000000000000" pitchFamily="2" charset="-78"/>
              </a:rPr>
              <a:t>مرگ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140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مراحل تفسیر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3- مشاهده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Paco2</a:t>
            </a:r>
            <a:r>
              <a:rPr lang="fa-IR" sz="2800" b="1" dirty="0" smtClean="0">
                <a:cs typeface="B Nazanin" panose="00000400000000000000" pitchFamily="2" charset="-78"/>
              </a:rPr>
              <a:t> 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2600" dirty="0" smtClean="0">
                <a:cs typeface="B Nazanin" panose="00000400000000000000" pitchFamily="2" charset="-78"/>
              </a:rPr>
              <a:t>نرمال :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35-45</a:t>
            </a:r>
            <a:r>
              <a:rPr lang="en-US" sz="2600" dirty="0" smtClean="0">
                <a:cs typeface="B Nazanin" panose="00000400000000000000" pitchFamily="2" charset="-78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mmHg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Pco2</a:t>
            </a:r>
            <a:r>
              <a:rPr lang="fa-IR" sz="2600" dirty="0" smtClean="0">
                <a:cs typeface="B Nazanin" panose="00000400000000000000" pitchFamily="2" charset="-78"/>
              </a:rPr>
              <a:t> </a:t>
            </a:r>
            <a:r>
              <a:rPr lang="en-US" sz="2600" dirty="0" smtClean="0">
                <a:cs typeface="B Nazanin" panose="00000400000000000000" pitchFamily="2" charset="-78"/>
              </a:rPr>
              <a:t> &lt;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en-US" sz="2600" dirty="0" smtClean="0">
                <a:cs typeface="B Nazanin" panose="00000400000000000000" pitchFamily="2" charset="-78"/>
              </a:rPr>
              <a:t> </a:t>
            </a:r>
            <a:r>
              <a:rPr lang="fa-IR" sz="2600" dirty="0" smtClean="0">
                <a:cs typeface="B Nazanin" panose="00000400000000000000" pitchFamily="2" charset="-78"/>
              </a:rPr>
              <a:t>آلکالوز تنفسی  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pco2</a:t>
            </a:r>
            <a:r>
              <a:rPr lang="en-US" sz="2600" dirty="0" smtClean="0">
                <a:cs typeface="B Nazanin" panose="00000400000000000000" pitchFamily="2" charset="-78"/>
              </a:rPr>
              <a:t> &gt;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fa-IR" sz="2600" dirty="0" smtClean="0">
                <a:cs typeface="B Nazanin" panose="00000400000000000000" pitchFamily="2" charset="-78"/>
              </a:rPr>
              <a:t>    اسیدوز تنفسی (هایپرکاپنه)  </a:t>
            </a:r>
            <a:endParaRPr lang="en-US" sz="2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921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مراحل تفسیر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  <a:r>
              <a:rPr lang="fa-IR" b="1" dirty="0">
                <a:cs typeface="B Titr" panose="00000700000000000000" pitchFamily="2" charset="-78"/>
              </a:rPr>
              <a:t> 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021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4- مشاهده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HCO3</a:t>
            </a:r>
            <a:r>
              <a:rPr lang="en-US" sz="28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و </a:t>
            </a:r>
            <a:r>
              <a:rPr lang="en-US" sz="28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BE</a:t>
            </a:r>
            <a:r>
              <a:rPr lang="fa-IR" sz="28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</a:p>
          <a:p>
            <a:pPr marL="0" indent="0" algn="l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Normal: 22-26 </a:t>
            </a:r>
            <a:r>
              <a:rPr lang="en-US" sz="2600" dirty="0" err="1" smtClean="0">
                <a:latin typeface="Times New Roman" panose="02020603050405020304" pitchFamily="18" charset="0"/>
                <a:cs typeface="B Nazanin" panose="00000400000000000000" pitchFamily="2" charset="-78"/>
              </a:rPr>
              <a:t>mEq</a:t>
            </a:r>
            <a:r>
              <a:rPr lang="en-US" sz="26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/lit</a:t>
            </a:r>
          </a:p>
          <a:p>
            <a:pPr marL="0" indent="0" algn="l">
              <a:buNone/>
            </a:pPr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HCO3 &lt; 22 </a:t>
            </a:r>
            <a:r>
              <a:rPr lang="fa-IR" sz="2600" dirty="0" smtClean="0">
                <a:cs typeface="B Nazanin" panose="00000400000000000000" pitchFamily="2" charset="-78"/>
              </a:rPr>
              <a:t>اسیدوز متابولیک</a:t>
            </a:r>
          </a:p>
          <a:p>
            <a:pPr marL="0" indent="0" algn="l">
              <a:buNone/>
            </a:pPr>
            <a:r>
              <a:rPr lang="fa-IR" sz="2600" dirty="0">
                <a:cs typeface="B Nazanin" panose="00000400000000000000" pitchFamily="2" charset="-78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HCO3 &gt; 26 </a:t>
            </a:r>
            <a:r>
              <a:rPr lang="fa-IR" sz="2600" dirty="0" smtClean="0">
                <a:cs typeface="B Nazanin" panose="00000400000000000000" pitchFamily="2" charset="-78"/>
              </a:rPr>
              <a:t>آلکالوز متابولیک</a:t>
            </a:r>
            <a:endParaRPr lang="en-US" sz="2600" dirty="0" smtClean="0">
              <a:cs typeface="B Nazanin" panose="00000400000000000000" pitchFamily="2" charset="-78"/>
            </a:endParaRPr>
          </a:p>
          <a:p>
            <a:pPr marL="0" indent="0" algn="l">
              <a:buNone/>
            </a:pPr>
            <a:endParaRPr lang="en-US" sz="2600" dirty="0">
              <a:cs typeface="B Nazanin" panose="00000400000000000000" pitchFamily="2" charset="-78"/>
            </a:endParaRPr>
          </a:p>
          <a:p>
            <a:pPr marL="0" indent="0" algn="l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Normal : -2 --- +2</a:t>
            </a:r>
          </a:p>
          <a:p>
            <a:pPr marL="0" indent="0" algn="l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&lt; -2  </a:t>
            </a:r>
            <a:r>
              <a:rPr lang="fa-IR" sz="2600" dirty="0">
                <a:cs typeface="B Nazanin" panose="00000400000000000000" pitchFamily="2" charset="-78"/>
              </a:rPr>
              <a:t>اسیدوز</a:t>
            </a:r>
            <a:r>
              <a:rPr lang="fa-I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600" dirty="0">
                <a:cs typeface="B Nazanin" panose="00000400000000000000" pitchFamily="2" charset="-78"/>
              </a:rPr>
              <a:t>متابولیک</a:t>
            </a:r>
          </a:p>
          <a:p>
            <a:pPr marL="0" indent="0" algn="l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&gt; +2 </a:t>
            </a:r>
            <a:r>
              <a:rPr lang="fa-IR" sz="2600" dirty="0">
                <a:cs typeface="B Nazanin" panose="00000400000000000000" pitchFamily="2" charset="-78"/>
              </a:rPr>
              <a:t>آلکالوز</a:t>
            </a:r>
            <a:r>
              <a:rPr lang="fa-I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600" dirty="0">
                <a:cs typeface="B Nazanin" panose="00000400000000000000" pitchFamily="2" charset="-78"/>
              </a:rPr>
              <a:t>متابولیک</a:t>
            </a:r>
          </a:p>
        </p:txBody>
      </p:sp>
    </p:spTree>
    <p:extLst>
      <p:ext uri="{BB962C8B-B14F-4D97-AF65-F5344CB8AC3E}">
        <p14:creationId xmlns:p14="http://schemas.microsoft.com/office/powerpoint/2010/main" val="165129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6" y="163765"/>
            <a:ext cx="9171677" cy="655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0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558" y="365125"/>
            <a:ext cx="9116705" cy="1325563"/>
          </a:xfrm>
        </p:spPr>
        <p:txBody>
          <a:bodyPr>
            <a:normAutofit/>
          </a:bodyPr>
          <a:lstStyle/>
          <a:p>
            <a:pPr algn="r" rtl="1"/>
            <a:r>
              <a:rPr lang="fa-IR" b="1" dirty="0" smtClean="0">
                <a:cs typeface="B Titr" panose="00000700000000000000" pitchFamily="2" charset="-78"/>
              </a:rPr>
              <a:t>فرایند مراقبت پزشکی در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ICU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7857"/>
            <a:ext cx="8596668" cy="4253505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cs typeface="B Nazanin" panose="00000400000000000000" pitchFamily="2" charset="-78"/>
              </a:rPr>
              <a:t> مانیتورینگ</a:t>
            </a:r>
          </a:p>
          <a:p>
            <a:pPr algn="r" rtl="1"/>
            <a:endParaRPr lang="fa-IR" sz="3600" b="1" dirty="0">
              <a:cs typeface="B Nazanin" panose="00000400000000000000" pitchFamily="2" charset="-78"/>
            </a:endParaRPr>
          </a:p>
          <a:p>
            <a:pPr algn="r" rtl="1"/>
            <a:r>
              <a:rPr lang="fa-IR" sz="3600" b="1" dirty="0" smtClean="0">
                <a:cs typeface="B Nazanin" panose="00000400000000000000" pitchFamily="2" charset="-78"/>
              </a:rPr>
              <a:t> تغذیه</a:t>
            </a:r>
          </a:p>
          <a:p>
            <a:pPr algn="r" rtl="1"/>
            <a:endParaRPr lang="fa-IR" sz="3600" b="1" dirty="0">
              <a:cs typeface="B Nazanin" panose="00000400000000000000" pitchFamily="2" charset="-78"/>
            </a:endParaRPr>
          </a:p>
          <a:p>
            <a:pPr algn="r" rtl="1"/>
            <a:r>
              <a:rPr lang="fa-IR" sz="3600" b="1" dirty="0" smtClean="0">
                <a:cs typeface="B Nazanin" panose="00000400000000000000" pitchFamily="2" charset="-78"/>
              </a:rPr>
              <a:t> بازتوانی</a:t>
            </a:r>
            <a:endParaRPr lang="fa-IR" b="1" dirty="0">
              <a:cs typeface="B Nazanin" panose="00000400000000000000" pitchFamily="2" charset="-78"/>
            </a:endParaRPr>
          </a:p>
          <a:p>
            <a:pPr algn="r" rtl="1"/>
            <a:endParaRPr lang="fa-IR" b="1" dirty="0">
              <a:cs typeface="B Nazanin" panose="00000400000000000000" pitchFamily="2" charset="-78"/>
            </a:endParaRPr>
          </a:p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endParaRPr lang="fa-IR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579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مراحل تفسیر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8549"/>
            <a:ext cx="8596668" cy="451281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5- بررسی از نظر جبران یا عدم جبران اختلال </a:t>
            </a:r>
            <a:endParaRPr lang="fa-IR" sz="2600" dirty="0">
              <a:cs typeface="B Nazanin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الف) جبران نشده (اختلال حاد)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ب) در حال جبران جبران ناقص (اختلال مزمن)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ج) جبران کامل (اختلال مزمن اصلاح شده)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د) اختلال میکس </a:t>
            </a:r>
            <a:endParaRPr lang="fa-IR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87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cs typeface="B Titr" panose="00000700000000000000" pitchFamily="2" charset="-78"/>
              </a:rPr>
              <a:t>مراحل تفسیر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92099"/>
            <a:ext cx="8917042" cy="388077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الف- اختلال جبران نشده</a:t>
            </a:r>
          </a:p>
          <a:p>
            <a:pPr marL="0" indent="0" algn="r" rtl="1"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در این حالت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400" dirty="0" smtClean="0">
                <a:cs typeface="B Nazanin" panose="00000400000000000000" pitchFamily="2" charset="-78"/>
              </a:rPr>
              <a:t> غیر نرمال </a:t>
            </a:r>
            <a:r>
              <a:rPr lang="en-US" sz="2400" dirty="0" smtClean="0">
                <a:cs typeface="B Nazanin" panose="00000400000000000000" pitchFamily="2" charset="-78"/>
              </a:rPr>
              <a:t>/</a:t>
            </a:r>
            <a:r>
              <a:rPr lang="fa-IR" sz="2400" dirty="0" smtClean="0">
                <a:cs typeface="B Nazanin" panose="00000400000000000000" pitchFamily="2" charset="-78"/>
              </a:rPr>
              <a:t> یا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PCO2</a:t>
            </a:r>
            <a:r>
              <a:rPr lang="fa-IR" sz="2400" dirty="0" smtClean="0">
                <a:cs typeface="B Nazanin" panose="00000400000000000000" pitchFamily="2" charset="-78"/>
              </a:rPr>
              <a:t> و یا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HCO3</a:t>
            </a:r>
            <a:r>
              <a:rPr lang="fa-IR" sz="2400" dirty="0" smtClean="0">
                <a:cs typeface="B Nazanin" panose="00000400000000000000" pitchFamily="2" charset="-78"/>
              </a:rPr>
              <a:t> (فقط یکی از آنها) غیر نرمال می باشد . در این حالت مکانیسم</a:t>
            </a:r>
            <a:r>
              <a:rPr lang="en-US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های جبرانی فعال نشده اند.</a:t>
            </a:r>
            <a:endParaRPr lang="en-US" sz="2400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2400" dirty="0" smtClean="0"/>
          </a:p>
          <a:p>
            <a:pPr marL="0" indent="0" algn="l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PO2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fa-I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fa-IR" sz="2400" b="1" dirty="0" smtClean="0">
                <a:cs typeface="B Nazanin" panose="00000400000000000000" pitchFamily="2" charset="-78"/>
              </a:rPr>
              <a:t>هایپوکسمی</a:t>
            </a:r>
          </a:p>
          <a:p>
            <a:pPr marL="0" indent="0" algn="l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sz="2400" b="1" dirty="0" smtClean="0"/>
              <a:t> 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7.23</a:t>
            </a:r>
            <a:r>
              <a:rPr lang="en-US" sz="2400" b="1" dirty="0" smtClean="0"/>
              <a:t>       </a:t>
            </a:r>
            <a:r>
              <a:rPr lang="fa-IR" sz="2400" b="1" dirty="0">
                <a:cs typeface="B Nazanin" panose="00000400000000000000" pitchFamily="2" charset="-78"/>
              </a:rPr>
              <a:t>اسیدوز</a:t>
            </a:r>
            <a:endParaRPr lang="en-US" sz="2400" b="1" dirty="0">
              <a:cs typeface="B Nazanin" panose="00000400000000000000" pitchFamily="2" charset="-78"/>
            </a:endParaRPr>
          </a:p>
          <a:p>
            <a:pPr marL="0" indent="0" algn="l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PCO2</a:t>
            </a:r>
            <a:r>
              <a:rPr lang="en-US" sz="2400" b="1" dirty="0" smtClean="0"/>
              <a:t>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fa-IR" sz="2400" b="1" dirty="0" smtClean="0"/>
              <a:t>  </a:t>
            </a:r>
            <a:r>
              <a:rPr lang="en-US" sz="2400" b="1" dirty="0" smtClean="0"/>
              <a:t>   </a:t>
            </a:r>
            <a:r>
              <a:rPr lang="fa-IR" sz="2400" b="1" dirty="0">
                <a:cs typeface="B Nazanin" panose="00000400000000000000" pitchFamily="2" charset="-78"/>
              </a:rPr>
              <a:t>اسیدوز</a:t>
            </a:r>
            <a:r>
              <a:rPr lang="fa-IR" sz="2400" b="1" dirty="0" smtClean="0"/>
              <a:t> </a:t>
            </a:r>
            <a:r>
              <a:rPr lang="fa-IR" sz="2400" b="1" dirty="0">
                <a:cs typeface="B Nazanin" panose="00000400000000000000" pitchFamily="2" charset="-78"/>
              </a:rPr>
              <a:t>تنفسی</a:t>
            </a:r>
            <a:endParaRPr lang="en-US" sz="2400" b="1" dirty="0">
              <a:cs typeface="B Nazanin" panose="00000400000000000000" pitchFamily="2" charset="-78"/>
            </a:endParaRPr>
          </a:p>
          <a:p>
            <a:pPr marL="0" indent="0" algn="l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HCO3</a:t>
            </a:r>
            <a:r>
              <a:rPr lang="en-US" sz="2400" b="1" dirty="0" smtClean="0"/>
              <a:t>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fa-IR" sz="2400" b="1" dirty="0" smtClean="0"/>
              <a:t> </a:t>
            </a:r>
            <a:r>
              <a:rPr lang="en-US" sz="2400" b="1" dirty="0" smtClean="0"/>
              <a:t>     </a:t>
            </a:r>
            <a:r>
              <a:rPr lang="fa-IR" sz="2400" b="1" dirty="0">
                <a:cs typeface="B Nazanin" panose="00000400000000000000" pitchFamily="2" charset="-78"/>
              </a:rPr>
              <a:t>نرمال</a:t>
            </a:r>
            <a:endParaRPr lang="en-US" sz="2400" b="1" dirty="0">
              <a:cs typeface="B Nazanin" panose="00000400000000000000" pitchFamily="2" charset="-78"/>
            </a:endParaRPr>
          </a:p>
          <a:p>
            <a:pPr marL="0" indent="0" algn="l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a-IR" sz="2400" b="1" dirty="0" smtClean="0"/>
              <a:t> </a:t>
            </a:r>
            <a:r>
              <a:rPr lang="en-US" sz="2400" b="1" dirty="0" smtClean="0"/>
              <a:t> -1            </a:t>
            </a:r>
            <a:r>
              <a:rPr lang="fa-IR" sz="2400" b="1" dirty="0">
                <a:cs typeface="B Nazanin" panose="00000400000000000000" pitchFamily="2" charset="-78"/>
              </a:rPr>
              <a:t>نرمال</a:t>
            </a:r>
          </a:p>
          <a:p>
            <a:pPr marL="0" indent="0" algn="r" rtl="1">
              <a:buNone/>
            </a:pPr>
            <a:r>
              <a:rPr lang="fa-IR" sz="2400" dirty="0" smtClean="0"/>
              <a:t>                   </a:t>
            </a:r>
            <a:r>
              <a:rPr lang="fa-IR" sz="2400" b="1" dirty="0">
                <a:cs typeface="B Nazanin" panose="00000400000000000000" pitchFamily="2" charset="-78"/>
              </a:rPr>
              <a:t>نتیجه :هایپوکسمی، اسیدوز تنفسی جبران نشده (</a:t>
            </a:r>
            <a:r>
              <a:rPr lang="fa-IR" sz="2400" b="1" dirty="0" smtClean="0">
                <a:cs typeface="B Nazanin" panose="00000400000000000000" pitchFamily="2" charset="-78"/>
              </a:rPr>
              <a:t>حاد)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139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مراحل تفسیر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042" y="1834721"/>
            <a:ext cx="8596668" cy="3880773"/>
          </a:xfrm>
        </p:spPr>
        <p:txBody>
          <a:bodyPr>
            <a:normAutofit/>
          </a:bodyPr>
          <a:lstStyle/>
          <a:p>
            <a:pPr algn="r" rtl="1"/>
            <a:r>
              <a:rPr lang="fa-IR" sz="2600" b="1" dirty="0">
                <a:cs typeface="B Nazanin" panose="00000400000000000000" pitchFamily="2" charset="-78"/>
              </a:rPr>
              <a:t>مثال اختلال جبران نشده</a:t>
            </a:r>
          </a:p>
          <a:p>
            <a:pPr marL="0" indent="0" algn="l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PO2</a:t>
            </a:r>
            <a:r>
              <a:rPr lang="en-US" sz="2400" b="1" dirty="0" smtClean="0">
                <a:cs typeface="B Nazanin" panose="00000400000000000000" pitchFamily="2" charset="-78"/>
              </a:rPr>
              <a:t>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  <a:endParaRPr lang="fa-I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sz="2400" b="1" dirty="0" smtClean="0"/>
              <a:t>  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7.23</a:t>
            </a:r>
          </a:p>
          <a:p>
            <a:pPr marL="0" indent="0" algn="l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PCO2</a:t>
            </a:r>
            <a:r>
              <a:rPr lang="en-US" sz="2400" b="1" dirty="0" smtClean="0"/>
              <a:t>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</a:p>
          <a:p>
            <a:pPr marL="0" indent="0" algn="l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HCO3</a:t>
            </a:r>
            <a:r>
              <a:rPr lang="en-US" sz="2400" b="1" dirty="0" smtClean="0"/>
              <a:t>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  <a:p>
            <a:pPr marL="0" indent="0" algn="l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400" b="1" dirty="0" smtClean="0"/>
              <a:t>       -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marL="0" indent="0" algn="r" rtl="1">
              <a:buNone/>
            </a:pP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47917" y="2265529"/>
            <a:ext cx="1241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نرمال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47917" y="2727194"/>
            <a:ext cx="1241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اسیدوز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47917" y="3313443"/>
            <a:ext cx="1241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نرمال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0884" y="3846227"/>
            <a:ext cx="2331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اسیدوز متابولیک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0884" y="4374424"/>
            <a:ext cx="2274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اسیدوز متابولیک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69494" y="5044860"/>
            <a:ext cx="8475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 smtClean="0">
                <a:cs typeface="B Nazanin" panose="00000400000000000000" pitchFamily="2" charset="-78"/>
              </a:rPr>
              <a:t>نتیجه :</a:t>
            </a:r>
            <a:r>
              <a:rPr lang="en-US" sz="2800" b="1" dirty="0" smtClean="0"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cs typeface="B Nazanin" panose="00000400000000000000" pitchFamily="2" charset="-78"/>
              </a:rPr>
              <a:t>اکسیژناسیون نرمال / </a:t>
            </a:r>
            <a:r>
              <a:rPr lang="fa-IR" sz="2800" b="1" dirty="0">
                <a:cs typeface="B Nazanin" panose="00000400000000000000" pitchFamily="2" charset="-78"/>
              </a:rPr>
              <a:t>اسیدوز متابولیک جبران نشده (حاد)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504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مراحل تفسیر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0615"/>
            <a:ext cx="8596668" cy="3880773"/>
          </a:xfrm>
        </p:spPr>
        <p:txBody>
          <a:bodyPr>
            <a:normAutofit/>
          </a:bodyPr>
          <a:lstStyle/>
          <a:p>
            <a:pPr algn="r" rtl="1"/>
            <a:r>
              <a:rPr lang="fa-IR" sz="2600" b="1" dirty="0">
                <a:cs typeface="B Nazanin" panose="00000400000000000000" pitchFamily="2" charset="-78"/>
              </a:rPr>
              <a:t>مثال اختلال جبران نشده</a:t>
            </a:r>
          </a:p>
          <a:p>
            <a:pPr marL="0" indent="0" algn="l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PO2</a:t>
            </a:r>
            <a:r>
              <a:rPr lang="en-US" sz="2400" b="1" dirty="0" smtClean="0">
                <a:cs typeface="B Nazanin" panose="00000400000000000000" pitchFamily="2" charset="-78"/>
              </a:rPr>
              <a:t>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endParaRPr lang="fa-I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sz="2400" b="1" dirty="0" smtClean="0">
                <a:cs typeface="B Nazanin" panose="00000400000000000000" pitchFamily="2" charset="-78"/>
              </a:rPr>
              <a:t>  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7.49</a:t>
            </a:r>
          </a:p>
          <a:p>
            <a:pPr marL="0" indent="0" algn="l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PCO2</a:t>
            </a:r>
            <a:r>
              <a:rPr lang="en-US" sz="2400" b="1" dirty="0" smtClean="0">
                <a:cs typeface="B Nazanin" panose="00000400000000000000" pitchFamily="2" charset="-78"/>
              </a:rPr>
              <a:t>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</a:p>
          <a:p>
            <a:pPr marL="0" indent="0" algn="l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HCO3</a:t>
            </a:r>
            <a:r>
              <a:rPr lang="en-US" sz="2400" b="1" dirty="0" smtClean="0">
                <a:cs typeface="B Nazanin" panose="00000400000000000000" pitchFamily="2" charset="-78"/>
              </a:rPr>
              <a:t>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  <a:p>
            <a:pPr marL="0" indent="0" algn="l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400" b="1" dirty="0" smtClean="0">
                <a:cs typeface="B Nazanin" panose="00000400000000000000" pitchFamily="2" charset="-78"/>
              </a:rPr>
              <a:t>      -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</a:p>
          <a:p>
            <a:pPr marL="0" indent="0" algn="r" rtl="1">
              <a:buNone/>
            </a:pP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47917" y="2265529"/>
            <a:ext cx="1241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نرمال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47917" y="2727194"/>
            <a:ext cx="1241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آلکالوز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2729" y="3265428"/>
            <a:ext cx="1692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آلکالوز تنفسی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38735" y="3771855"/>
            <a:ext cx="2331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نرمال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38735" y="4307600"/>
            <a:ext cx="2274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نرمال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69494" y="5044860"/>
            <a:ext cx="7942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نتیجه :</a:t>
            </a:r>
            <a:r>
              <a:rPr lang="en-US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>
                <a:cs typeface="B Nazanin" panose="00000400000000000000" pitchFamily="2" charset="-78"/>
              </a:rPr>
              <a:t>اکسیژناسیون نرمال / آلکالوز تنفسی جبران نشده (حاد)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071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cs typeface="B Titr" panose="00000700000000000000" pitchFamily="2" charset="-78"/>
              </a:rPr>
              <a:t>مراحل تفسیر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042" y="1804130"/>
            <a:ext cx="8596668" cy="3880773"/>
          </a:xfrm>
        </p:spPr>
        <p:txBody>
          <a:bodyPr>
            <a:normAutofit/>
          </a:bodyPr>
          <a:lstStyle/>
          <a:p>
            <a:pPr algn="r" rtl="1"/>
            <a:r>
              <a:rPr lang="fa-IR" sz="2600" b="1" dirty="0">
                <a:cs typeface="B Nazanin" panose="00000400000000000000" pitchFamily="2" charset="-78"/>
              </a:rPr>
              <a:t>مثال اختلال جبران نشده</a:t>
            </a:r>
          </a:p>
          <a:p>
            <a:pPr marL="0" indent="0" algn="l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PO2</a:t>
            </a:r>
            <a:r>
              <a:rPr lang="en-US" sz="2400" b="1" dirty="0" smtClean="0">
                <a:cs typeface="B Nazanin" panose="00000400000000000000" pitchFamily="2" charset="-78"/>
              </a:rPr>
              <a:t>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fa-I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sz="2400" b="1" dirty="0" smtClean="0"/>
              <a:t>  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7.55</a:t>
            </a:r>
          </a:p>
          <a:p>
            <a:pPr marL="0" indent="0" algn="l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PCO2</a:t>
            </a:r>
            <a:r>
              <a:rPr lang="en-US" sz="2400" b="1" dirty="0" smtClean="0"/>
              <a:t>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</a:p>
          <a:p>
            <a:pPr marL="0" indent="0" algn="l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HCO3</a:t>
            </a:r>
            <a:r>
              <a:rPr lang="en-US" sz="2400" b="1" dirty="0" smtClean="0"/>
              <a:t>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  <a:p>
            <a:pPr marL="0" indent="0" algn="l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400" b="1" dirty="0" smtClean="0"/>
              <a:t>      +5</a:t>
            </a:r>
          </a:p>
          <a:p>
            <a:pPr marL="0" indent="0" algn="r" rtl="1">
              <a:buNone/>
            </a:pP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47917" y="2265529"/>
            <a:ext cx="1241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نرمال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47917" y="2727194"/>
            <a:ext cx="1241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آلکالوز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47917" y="3323796"/>
            <a:ext cx="1241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نرمال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0884" y="3846227"/>
            <a:ext cx="2331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آلکالوز متابولیک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0884" y="4374424"/>
            <a:ext cx="2274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آلکالوز متابولیک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5595" y="5044860"/>
            <a:ext cx="8379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نتیجه :</a:t>
            </a:r>
            <a:r>
              <a:rPr lang="en-US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>
                <a:cs typeface="B Nazanin" panose="00000400000000000000" pitchFamily="2" charset="-78"/>
              </a:rPr>
              <a:t>اکسیژناسیون نرمال / آلکالوز متابولیک جبران نشده (حاد)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077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مراحل تفسیر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7731"/>
            <a:ext cx="8596668" cy="5008729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spcAft>
                <a:spcPts val="1200"/>
              </a:spcAft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ب</a:t>
            </a:r>
            <a:r>
              <a:rPr lang="en-US" sz="2800" b="1" dirty="0" smtClean="0"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cs typeface="B Nazanin" panose="00000400000000000000" pitchFamily="2" charset="-78"/>
              </a:rPr>
              <a:t>) اختلال در حال جبران (جبران ناقص)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B Nazanin" panose="00000400000000000000" pitchFamily="2" charset="-78"/>
              </a:rPr>
              <a:t>در این حالت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PCO2</a:t>
            </a:r>
            <a:r>
              <a:rPr lang="fa-I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HCO3</a:t>
            </a:r>
            <a:r>
              <a:rPr lang="fa-I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هر سه غیر نرمال هستند به این معنی که مکانیسم های جبرانی فعال شده اند اما هنوز موفق به اصلاح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400" dirty="0" smtClean="0">
                <a:cs typeface="B Nazanin" panose="00000400000000000000" pitchFamily="2" charset="-78"/>
              </a:rPr>
              <a:t> نشده اند.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B Nazanin" panose="00000400000000000000" pitchFamily="2" charset="-78"/>
              </a:rPr>
              <a:t>در این حالت اگر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400" dirty="0" smtClean="0">
                <a:cs typeface="B Nazanin" panose="00000400000000000000" pitchFamily="2" charset="-78"/>
              </a:rPr>
              <a:t> نشان دهنده اسیدوز باشد مشکل اولیه اسیدوز و اگر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400" dirty="0" smtClean="0">
                <a:cs typeface="B Nazanin" panose="00000400000000000000" pitchFamily="2" charset="-78"/>
              </a:rPr>
              <a:t> نشان دهنده آلکالوز باشد اختلال اولیه آلکالوز خواهد بود</a:t>
            </a:r>
          </a:p>
          <a:p>
            <a:pPr marL="0" indent="0" algn="l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 7.19   </a:t>
            </a:r>
            <a:r>
              <a:rPr lang="fa-IR" sz="2800" b="1" dirty="0" smtClean="0">
                <a:cs typeface="B Nazanin" panose="00000400000000000000" pitchFamily="2" charset="-78"/>
              </a:rPr>
              <a:t>اسیدوز</a:t>
            </a:r>
            <a:endParaRPr lang="en-US" sz="2800" b="1" dirty="0" smtClean="0">
              <a:cs typeface="B Nazanin" panose="00000400000000000000" pitchFamily="2" charset="-78"/>
            </a:endParaRPr>
          </a:p>
          <a:p>
            <a:pPr marL="0" indent="0" algn="l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Paco2</a:t>
            </a:r>
            <a:r>
              <a:rPr lang="en-US" sz="2800" b="1" dirty="0" smtClean="0">
                <a:cs typeface="B Nazanin" panose="00000400000000000000" pitchFamily="2" charset="-78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2800" b="1" dirty="0" smtClean="0">
                <a:cs typeface="B Nazanin" panose="00000400000000000000" pitchFamily="2" charset="-78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mmHg</a:t>
            </a:r>
            <a:r>
              <a:rPr lang="fa-IR" sz="2800" b="1" dirty="0" smtClean="0">
                <a:cs typeface="B Nazanin" panose="00000400000000000000" pitchFamily="2" charset="-78"/>
              </a:rPr>
              <a:t> </a:t>
            </a:r>
            <a:r>
              <a:rPr lang="en-US" sz="2800" b="1" dirty="0" smtClean="0"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cs typeface="B Nazanin" panose="00000400000000000000" pitchFamily="2" charset="-78"/>
              </a:rPr>
              <a:t>  آلکالوز تنفسی</a:t>
            </a:r>
            <a:endParaRPr lang="en-US" sz="2800" b="1" dirty="0" smtClean="0">
              <a:cs typeface="B Nazanin" panose="00000400000000000000" pitchFamily="2" charset="-78"/>
            </a:endParaRPr>
          </a:p>
          <a:p>
            <a:pPr marL="0" indent="0" algn="l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HCO3</a:t>
            </a:r>
            <a:r>
              <a:rPr lang="en-US" sz="2800" b="1" dirty="0" smtClean="0">
                <a:cs typeface="B Nazanin" panose="00000400000000000000" pitchFamily="2" charset="-78"/>
              </a:rPr>
              <a:t>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800" b="1" dirty="0" smtClean="0">
                <a:cs typeface="B Nazanin" panose="00000400000000000000" pitchFamily="2" charset="-78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mEq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/l</a:t>
            </a:r>
            <a:r>
              <a:rPr lang="en-US" sz="2800" b="1" dirty="0" smtClean="0">
                <a:cs typeface="B Nazanin" panose="00000400000000000000" pitchFamily="2" charset="-78"/>
              </a:rPr>
              <a:t>  </a:t>
            </a:r>
            <a:r>
              <a:rPr lang="fa-IR" sz="2800" b="1" dirty="0" smtClean="0">
                <a:cs typeface="B Nazanin" panose="00000400000000000000" pitchFamily="2" charset="-78"/>
              </a:rPr>
              <a:t>اسیدوز متابولیکی</a:t>
            </a:r>
            <a:endParaRPr lang="en-US" sz="2800" b="1" dirty="0" smtClean="0">
              <a:cs typeface="B Nazanin" panose="00000400000000000000" pitchFamily="2" charset="-78"/>
            </a:endParaRPr>
          </a:p>
          <a:p>
            <a:pPr marL="0" indent="0" algn="l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800" b="1" dirty="0" smtClean="0">
                <a:cs typeface="B Nazanin" panose="00000400000000000000" pitchFamily="2" charset="-78"/>
              </a:rPr>
              <a:t> -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800" b="1" dirty="0" smtClean="0">
                <a:cs typeface="B Nazanin" panose="00000400000000000000" pitchFamily="2" charset="-78"/>
              </a:rPr>
              <a:t>             </a:t>
            </a:r>
            <a:r>
              <a:rPr lang="fa-IR" sz="2800" b="1" dirty="0" smtClean="0">
                <a:cs typeface="B Nazanin" panose="00000400000000000000" pitchFamily="2" charset="-78"/>
              </a:rPr>
              <a:t>اسیدوز متابولیکی</a:t>
            </a:r>
            <a:endParaRPr lang="en-US" sz="2800" b="1" dirty="0" smtClean="0">
              <a:cs typeface="B Nazanin" panose="00000400000000000000" pitchFamily="2" charset="-78"/>
            </a:endParaRPr>
          </a:p>
          <a:p>
            <a:pPr marL="0" indent="0" algn="l">
              <a:buNone/>
            </a:pPr>
            <a:endParaRPr lang="en-US" sz="2800" b="1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نتیجه : اسیدوز متابولیکی در حال جبران با آلکالوز تنفسی 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280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مراحل تفسیر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5697"/>
            <a:ext cx="8596668" cy="3880773"/>
          </a:xfrm>
        </p:spPr>
        <p:txBody>
          <a:bodyPr/>
          <a:lstStyle/>
          <a:p>
            <a:pPr algn="r" rtl="1"/>
            <a:r>
              <a:rPr lang="fa-IR" sz="2600" b="1" dirty="0">
                <a:cs typeface="B Nazanin" panose="00000400000000000000" pitchFamily="2" charset="-78"/>
              </a:rPr>
              <a:t>مثال اختلال در حال جبران (جبران ناقص</a:t>
            </a:r>
            <a:r>
              <a:rPr lang="fa-IR" sz="2600" b="1" dirty="0" smtClean="0">
                <a:cs typeface="B Nazanin" panose="00000400000000000000" pitchFamily="2" charset="-78"/>
              </a:rPr>
              <a:t>)</a:t>
            </a:r>
            <a:endParaRPr lang="en-US" sz="2600" b="1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600" b="1" dirty="0" smtClean="0">
                <a:cs typeface="B Nazanin" panose="00000400000000000000" pitchFamily="2" charset="-78"/>
              </a:rPr>
              <a:t> </a:t>
            </a:r>
            <a:endParaRPr lang="fa-IR" sz="2600" b="1" dirty="0">
              <a:cs typeface="B Nazanin" panose="00000400000000000000" pitchFamily="2" charset="-78"/>
            </a:endParaRPr>
          </a:p>
          <a:p>
            <a:pPr marL="0" indent="0" algn="l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 7.29</a:t>
            </a:r>
          </a:p>
          <a:p>
            <a:pPr marL="0" indent="0" algn="l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PCO2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mmHg</a:t>
            </a:r>
          </a:p>
          <a:p>
            <a:pPr marL="0" indent="0" algn="l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HCO3</a:t>
            </a:r>
            <a:r>
              <a:rPr lang="en-US" sz="2400" b="1" dirty="0" smtClean="0">
                <a:cs typeface="B Nazanin" panose="00000400000000000000" pitchFamily="2" charset="-78"/>
              </a:rPr>
              <a:t>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mEq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/l</a:t>
            </a:r>
          </a:p>
          <a:p>
            <a:pPr marL="0" indent="0" algn="l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400" b="1" dirty="0" smtClean="0">
                <a:cs typeface="B Nazanin" panose="00000400000000000000" pitchFamily="2" charset="-78"/>
              </a:rPr>
              <a:t>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69695" y="2517664"/>
            <a:ext cx="1419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اسیدوز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2399" y="3065387"/>
            <a:ext cx="2039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اسیدوز تنفسی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69695" y="3687873"/>
            <a:ext cx="2107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آلکالوز متابولیکی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9694" y="4191541"/>
            <a:ext cx="2107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آلکالوز متابولیکی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5595" y="5044860"/>
            <a:ext cx="8379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نتیجه :</a:t>
            </a:r>
            <a:r>
              <a:rPr lang="en-US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cs typeface="B Nazanin" panose="00000400000000000000" pitchFamily="2" charset="-78"/>
              </a:rPr>
              <a:t>اسیدوز تنفسی در حال جبران با آلکالوز متابولیکی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597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مراحل تفسیر </a:t>
            </a:r>
            <a:r>
              <a:rPr lang="en-US" b="1" dirty="0">
                <a:cs typeface="B Titr" panose="00000700000000000000" pitchFamily="2" charset="-78"/>
              </a:rPr>
              <a:t>ABG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0341"/>
            <a:ext cx="8596668" cy="3880773"/>
          </a:xfrm>
        </p:spPr>
        <p:txBody>
          <a:bodyPr/>
          <a:lstStyle/>
          <a:p>
            <a:pPr algn="r" rtl="1"/>
            <a:r>
              <a:rPr lang="fa-IR" sz="2600" b="1" dirty="0">
                <a:cs typeface="B Nazanin" panose="00000400000000000000" pitchFamily="2" charset="-78"/>
              </a:rPr>
              <a:t>مثال اختلال در حال جبران (جبران ناقص</a:t>
            </a:r>
            <a:r>
              <a:rPr lang="fa-IR" sz="2600" b="1" dirty="0" smtClean="0">
                <a:cs typeface="B Nazanin" panose="00000400000000000000" pitchFamily="2" charset="-78"/>
              </a:rPr>
              <a:t>)</a:t>
            </a:r>
            <a:endParaRPr lang="en-US" sz="2600" b="1" dirty="0" smtClean="0">
              <a:cs typeface="B Nazanin" panose="00000400000000000000" pitchFamily="2" charset="-78"/>
            </a:endParaRPr>
          </a:p>
          <a:p>
            <a:pPr algn="r" rtl="1"/>
            <a:endParaRPr lang="en-US" sz="2600" b="1" dirty="0">
              <a:cs typeface="B Nazanin" panose="00000400000000000000" pitchFamily="2" charset="-78"/>
            </a:endParaRP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sz="2400" b="1" dirty="0">
                <a:cs typeface="B Nazanin" panose="00000400000000000000" pitchFamily="2" charset="-78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7.52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PCO2</a:t>
            </a:r>
            <a:r>
              <a:rPr lang="en-US" sz="2400" b="1" dirty="0">
                <a:cs typeface="B Nazanin" panose="00000400000000000000" pitchFamily="2" charset="-78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mmHg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HCO3</a:t>
            </a:r>
            <a:r>
              <a:rPr lang="en-US" sz="2400" b="1" dirty="0">
                <a:cs typeface="B Nazanin" panose="00000400000000000000" pitchFamily="2" charset="-78"/>
              </a:rPr>
              <a:t>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mEq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/l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400" b="1" dirty="0">
                <a:cs typeface="B Nazanin" panose="00000400000000000000" pitchFamily="2" charset="-78"/>
              </a:rPr>
              <a:t>  </a:t>
            </a:r>
            <a:r>
              <a:rPr lang="fa-IR" sz="2400" b="1" dirty="0" smtClean="0">
                <a:cs typeface="B Nazanin" panose="00000400000000000000" pitchFamily="2" charset="-78"/>
              </a:rPr>
              <a:t>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fa-IR" dirty="0" smtClean="0">
                <a:cs typeface="B Nazanin" panose="00000400000000000000" pitchFamily="2" charset="-78"/>
              </a:rPr>
              <a:t> 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56301" y="2531312"/>
            <a:ext cx="1419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آلکالوز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56301" y="3132867"/>
            <a:ext cx="2011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اسیدوز تنفسی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97243" y="3650131"/>
            <a:ext cx="2011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آلکالوزمتابولیکی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88060" y="4251043"/>
            <a:ext cx="2230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آلکالوز متابولیکی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5595" y="5044860"/>
            <a:ext cx="8379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نتیجه :</a:t>
            </a:r>
            <a:r>
              <a:rPr lang="en-US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cs typeface="B Nazanin" panose="00000400000000000000" pitchFamily="2" charset="-78"/>
              </a:rPr>
              <a:t>آلکالوز متابولیکی در حال جبران با اسیدوز تنفسی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871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مراحل تفسیر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812" y="1761641"/>
            <a:ext cx="8596668" cy="4110962"/>
          </a:xfrm>
        </p:spPr>
        <p:txBody>
          <a:bodyPr/>
          <a:lstStyle/>
          <a:p>
            <a:pPr algn="r" rtl="1"/>
            <a:r>
              <a:rPr lang="fa-IR" sz="2600" b="1" dirty="0">
                <a:cs typeface="B Nazanin" panose="00000400000000000000" pitchFamily="2" charset="-78"/>
              </a:rPr>
              <a:t>مثال اختلال در حال جبران (جبران ناقص) </a:t>
            </a:r>
            <a:endParaRPr lang="en-US" sz="2600" b="1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sz="2600" b="1" dirty="0">
              <a:cs typeface="B Nazanin" panose="00000400000000000000" pitchFamily="2" charset="-78"/>
            </a:endParaRP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 7.56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PCO2 24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mmHg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HCO3</a:t>
            </a:r>
            <a:r>
              <a:rPr lang="en-US" sz="2400" b="1" dirty="0">
                <a:cs typeface="B Nazanin" panose="00000400000000000000" pitchFamily="2" charset="-78"/>
              </a:rPr>
              <a:t>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mEq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/l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400" b="1" dirty="0">
                <a:cs typeface="B Nazanin" panose="00000400000000000000" pitchFamily="2" charset="-78"/>
              </a:rPr>
              <a:t>  </a:t>
            </a:r>
            <a:r>
              <a:rPr lang="en-US" sz="2400" b="1" dirty="0" smtClean="0">
                <a:cs typeface="B Nazanin" panose="00000400000000000000" pitchFamily="2" charset="-78"/>
              </a:rPr>
              <a:t>-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marL="0" indent="0" algn="l">
              <a:buNone/>
            </a:pPr>
            <a:endParaRPr lang="fa-IR" dirty="0">
              <a:cs typeface="B Nazanin" panose="00000400000000000000" pitchFamily="2" charset="-78"/>
            </a:endParaRPr>
          </a:p>
          <a:p>
            <a:pPr marL="0" indent="0" algn="l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93028" y="2804270"/>
            <a:ext cx="1419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آلکالوز 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3028" y="3382218"/>
            <a:ext cx="1766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الکالوز تنفسی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20072" y="3956311"/>
            <a:ext cx="2312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اسیدوز متابولیکی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20072" y="4482858"/>
            <a:ext cx="2312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اسیدوز متابولیکی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5595" y="5044860"/>
            <a:ext cx="8379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نتیجه :</a:t>
            </a:r>
            <a:r>
              <a:rPr lang="en-US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cs typeface="B Nazanin" panose="00000400000000000000" pitchFamily="2" charset="-78"/>
              </a:rPr>
              <a:t>آلکالوز تنفسی در حال جبران با اسیدوز متابولیک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761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مراحل تفسیر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755" y="1764803"/>
            <a:ext cx="8596668" cy="4595053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ج) جبران کامل (اصلاح اختلال)</a:t>
            </a:r>
          </a:p>
          <a:p>
            <a:pPr marL="0" indent="0" algn="r" rtl="1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در این حالت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fa-IR" sz="2800" dirty="0" smtClean="0">
                <a:cs typeface="B Nazanin" panose="00000400000000000000" pitchFamily="2" charset="-78"/>
              </a:rPr>
              <a:t> نرمال و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CO2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HCO3</a:t>
            </a:r>
            <a:r>
              <a:rPr lang="fa-IR" sz="2800" dirty="0" smtClean="0">
                <a:cs typeface="B Nazanin" panose="00000400000000000000" pitchFamily="2" charset="-78"/>
              </a:rPr>
              <a:t> هر دو غیر نرمال هستند</a:t>
            </a:r>
            <a:endParaRPr lang="fa-IR" sz="28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اگر</a:t>
            </a:r>
          </a:p>
          <a:p>
            <a:pPr marL="0" indent="0" algn="r" rtl="1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PH&lt;7.4</a:t>
            </a:r>
            <a:r>
              <a:rPr lang="fa-IR" sz="2800" dirty="0" smtClean="0">
                <a:cs typeface="B Nazanin" panose="00000400000000000000" pitchFamily="2" charset="-78"/>
              </a:rPr>
              <a:t> مشکل اولیه اسیدوز </a:t>
            </a:r>
          </a:p>
          <a:p>
            <a:pPr marL="0" indent="0" algn="r" rtl="1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PH&gt;7.4</a:t>
            </a:r>
            <a:r>
              <a:rPr lang="fa-IR" sz="2800" dirty="0" smtClean="0">
                <a:cs typeface="B Nazanin" panose="00000400000000000000" pitchFamily="2" charset="-78"/>
              </a:rPr>
              <a:t> مشکل اولیه آلکالوز</a:t>
            </a:r>
          </a:p>
          <a:p>
            <a:pPr marL="0" indent="0" algn="l"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sz="2800" b="1" dirty="0" smtClean="0">
                <a:cs typeface="B Nazanin" panose="00000400000000000000" pitchFamily="2" charset="-78"/>
              </a:rPr>
              <a:t>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7.42</a:t>
            </a:r>
            <a:r>
              <a:rPr lang="fa-IR" sz="2800" b="1" dirty="0" smtClean="0">
                <a:cs typeface="B Nazanin" panose="00000400000000000000" pitchFamily="2" charset="-78"/>
              </a:rPr>
              <a:t>   </a:t>
            </a:r>
            <a:r>
              <a:rPr lang="en-US" sz="2800" b="1" dirty="0" smtClean="0"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cs typeface="B Nazanin" panose="00000400000000000000" pitchFamily="2" charset="-78"/>
              </a:rPr>
              <a:t>نرمال</a:t>
            </a:r>
            <a:endParaRPr lang="en-US" sz="2800" b="1" dirty="0" smtClean="0">
              <a:cs typeface="B Nazanin" panose="00000400000000000000" pitchFamily="2" charset="-78"/>
            </a:endParaRPr>
          </a:p>
          <a:p>
            <a:pPr marL="0" indent="0" algn="l"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PCO2</a:t>
            </a:r>
            <a:r>
              <a:rPr lang="en-US" sz="2800" b="1" dirty="0" smtClean="0">
                <a:cs typeface="B Nazanin" panose="00000400000000000000" pitchFamily="2" charset="-78"/>
              </a:rPr>
              <a:t>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fa-IR" sz="2800" b="1" dirty="0" smtClean="0">
                <a:cs typeface="B Nazanin" panose="00000400000000000000" pitchFamily="2" charset="-78"/>
              </a:rPr>
              <a:t> </a:t>
            </a:r>
            <a:r>
              <a:rPr lang="en-US" sz="2800" b="1" dirty="0" smtClean="0">
                <a:cs typeface="B Nazanin" panose="00000400000000000000" pitchFamily="2" charset="-78"/>
              </a:rPr>
              <a:t>  </a:t>
            </a:r>
            <a:r>
              <a:rPr lang="fa-IR" sz="2800" b="1" dirty="0" smtClean="0">
                <a:cs typeface="B Nazanin" panose="00000400000000000000" pitchFamily="2" charset="-78"/>
              </a:rPr>
              <a:t>اسیدوز تنفسی</a:t>
            </a:r>
            <a:endParaRPr lang="en-US" sz="2800" b="1" dirty="0" smtClean="0">
              <a:cs typeface="B Nazanin" panose="00000400000000000000" pitchFamily="2" charset="-78"/>
            </a:endParaRPr>
          </a:p>
          <a:p>
            <a:pPr marL="0" indent="0" algn="l"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HCO3</a:t>
            </a:r>
            <a:r>
              <a:rPr lang="en-US" sz="2800" b="1" dirty="0" smtClean="0">
                <a:cs typeface="B Nazanin" panose="00000400000000000000" pitchFamily="2" charset="-78"/>
              </a:rPr>
              <a:t>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fa-IR" sz="2800" b="1" dirty="0" smtClean="0">
                <a:cs typeface="B Nazanin" panose="00000400000000000000" pitchFamily="2" charset="-78"/>
              </a:rPr>
              <a:t> </a:t>
            </a:r>
            <a:r>
              <a:rPr lang="en-US" sz="2800" b="1" dirty="0" smtClean="0">
                <a:cs typeface="B Nazanin" panose="00000400000000000000" pitchFamily="2" charset="-78"/>
              </a:rPr>
              <a:t>  </a:t>
            </a:r>
            <a:r>
              <a:rPr lang="fa-IR" sz="2800" b="1" dirty="0" smtClean="0">
                <a:cs typeface="B Nazanin" panose="00000400000000000000" pitchFamily="2" charset="-78"/>
              </a:rPr>
              <a:t>آلکالوز متابولیک</a:t>
            </a:r>
            <a:endParaRPr lang="en-US" sz="2800" b="1" dirty="0" smtClean="0">
              <a:cs typeface="B Nazanin" panose="00000400000000000000" pitchFamily="2" charset="-78"/>
            </a:endParaRPr>
          </a:p>
          <a:p>
            <a:pPr marL="0" indent="0" algn="l"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8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.5   </a:t>
            </a:r>
            <a:r>
              <a:rPr lang="fa-IR" sz="2800" b="1" dirty="0" smtClean="0">
                <a:cs typeface="B Nazanin" panose="00000400000000000000" pitchFamily="2" charset="-78"/>
              </a:rPr>
              <a:t>آلکالوز متابولیک</a:t>
            </a:r>
            <a:endParaRPr lang="en-US" sz="2800" b="1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نتیجه: آلکالوز متابولیک جبران شده با اسیدوز تنفسی</a:t>
            </a:r>
          </a:p>
          <a:p>
            <a:pPr marL="0" indent="0" algn="r" rtl="1">
              <a:buNone/>
            </a:pPr>
            <a:endParaRPr lang="en-US" sz="2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19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558" y="365125"/>
            <a:ext cx="9116705" cy="1325563"/>
          </a:xfrm>
        </p:spPr>
        <p:txBody>
          <a:bodyPr>
            <a:normAutofit/>
          </a:bodyPr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کنتراندیکاسیون های شروع حمایت تغذیه ای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EN-PN</a:t>
            </a:r>
            <a:r>
              <a:rPr lang="fa-IR" b="1" dirty="0">
                <a:cs typeface="B Titr" panose="00000700000000000000" pitchFamily="2" charset="-78"/>
              </a:rPr>
              <a:t>)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7857"/>
            <a:ext cx="8596668" cy="425350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3600" b="1" dirty="0" smtClean="0">
                <a:cs typeface="B Nazanin" panose="00000400000000000000" pitchFamily="2" charset="-78"/>
              </a:rPr>
              <a:t>1- ناپایداری </a:t>
            </a:r>
            <a:r>
              <a:rPr lang="fa-IR" sz="3600" b="1" dirty="0">
                <a:cs typeface="B Nazanin" panose="00000400000000000000" pitchFamily="2" charset="-78"/>
              </a:rPr>
              <a:t>همودینامیکی (</a:t>
            </a:r>
            <a:r>
              <a:rPr lang="fa-IR" sz="3600" dirty="0" smtClean="0">
                <a:cs typeface="B Nazanin" panose="00000400000000000000" pitchFamily="2" charset="-78"/>
              </a:rPr>
              <a:t>پرفیوژن ناکافی </a:t>
            </a:r>
            <a:r>
              <a:rPr lang="fa-IR" sz="3600" b="1" dirty="0" smtClean="0">
                <a:cs typeface="B Nazanin" panose="00000400000000000000" pitchFamily="2" charset="-78"/>
              </a:rPr>
              <a:t>)</a:t>
            </a:r>
            <a:endParaRPr lang="fa-IR" sz="3600" b="1" dirty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600" b="1" dirty="0">
                <a:cs typeface="B Nazanin" panose="00000400000000000000" pitchFamily="2" charset="-78"/>
              </a:rPr>
              <a:t>افت فشار خون (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MAP&lt;50-60mmHg</a:t>
            </a:r>
            <a:r>
              <a:rPr lang="fa-IR" sz="2600" b="1" dirty="0">
                <a:cs typeface="B Nazanin" panose="00000400000000000000" pitchFamily="2" charset="-78"/>
              </a:rPr>
              <a:t>)</a:t>
            </a:r>
          </a:p>
          <a:p>
            <a:pPr algn="r" rtl="1">
              <a:lnSpc>
                <a:spcPct val="150000"/>
              </a:lnSpc>
            </a:pPr>
            <a:r>
              <a:rPr lang="fa-IR" sz="2600" b="1" dirty="0">
                <a:cs typeface="B Nazanin" panose="00000400000000000000" pitchFamily="2" charset="-78"/>
              </a:rPr>
              <a:t>دوزهای بالای وازوپرسور- اینوتروپ </a:t>
            </a:r>
          </a:p>
          <a:p>
            <a:pPr algn="r" rtl="1">
              <a:lnSpc>
                <a:spcPct val="150000"/>
              </a:lnSpc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HR/SBP&gt;1</a:t>
            </a:r>
            <a:r>
              <a:rPr lang="fa-I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Shock index</a:t>
            </a:r>
            <a:r>
              <a:rPr lang="fa-IR" sz="2600" b="1" dirty="0" smtClean="0">
                <a:cs typeface="B Nazanin" panose="00000400000000000000" pitchFamily="2" charset="-78"/>
              </a:rPr>
              <a:t>)</a:t>
            </a:r>
          </a:p>
          <a:p>
            <a:pPr algn="r" rtl="1">
              <a:lnSpc>
                <a:spcPct val="150000"/>
              </a:lnSpc>
            </a:pPr>
            <a:r>
              <a:rPr lang="fa-IR" sz="2600" b="1" dirty="0">
                <a:latin typeface="Calibri" panose="020F0502020204030204" pitchFamily="34" charset="0"/>
                <a:cs typeface="B Nazanin" panose="00000400000000000000" pitchFamily="2" charset="-78"/>
              </a:rPr>
              <a:t>برون ده ادراری کمتر </a:t>
            </a:r>
            <a:r>
              <a:rPr lang="fa-IR" sz="2600" b="1" dirty="0" smtClean="0">
                <a:latin typeface="Calibri" panose="020F0502020204030204" pitchFamily="34" charset="0"/>
                <a:cs typeface="B Nazanin" panose="00000400000000000000" pitchFamily="2" charset="-78"/>
              </a:rPr>
              <a:t>از</a:t>
            </a:r>
            <a:r>
              <a:rPr lang="fa-I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ml/kg/h</a:t>
            </a:r>
            <a:r>
              <a:rPr lang="fa-I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fa-IR" sz="2600" b="1" dirty="0" smtClean="0"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600" b="1" dirty="0">
                <a:latin typeface="Calibri" panose="020F0502020204030204" pitchFamily="34" charset="0"/>
                <a:cs typeface="B Nazanin" panose="00000400000000000000" pitchFamily="2" charset="-78"/>
              </a:rPr>
              <a:t>(الیگوریک / آنوریک)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fa-IR" b="1" dirty="0">
              <a:cs typeface="B Nazanin" panose="00000400000000000000" pitchFamily="2" charset="-78"/>
            </a:endParaRPr>
          </a:p>
          <a:p>
            <a:pPr algn="r" rtl="1"/>
            <a:endParaRPr lang="fa-IR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2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مراحل تفسیر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600" b="1" dirty="0">
                <a:cs typeface="B Nazanin" panose="00000400000000000000" pitchFamily="2" charset="-78"/>
              </a:rPr>
              <a:t>مثال جبران کامل </a:t>
            </a:r>
          </a:p>
          <a:p>
            <a:pPr marL="0" indent="0" algn="l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sz="2400" b="1" dirty="0" smtClean="0">
                <a:cs typeface="B Nazanin" panose="00000400000000000000" pitchFamily="2" charset="-78"/>
              </a:rPr>
              <a:t>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7.36</a:t>
            </a:r>
          </a:p>
          <a:p>
            <a:pPr marL="0" indent="0" algn="l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PCO2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  <a:p>
            <a:pPr marL="0" indent="0" algn="l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HCO3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  <a:p>
            <a:pPr marL="0" indent="0" algn="l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400" b="1" dirty="0" smtClean="0">
                <a:cs typeface="B Nazanin" panose="00000400000000000000" pitchFamily="2" charset="-78"/>
              </a:rPr>
              <a:t>  -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60514" y="2724654"/>
            <a:ext cx="1419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نرمال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0514" y="3230959"/>
            <a:ext cx="1834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آلکالوز تنفسی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0514" y="3766416"/>
            <a:ext cx="209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اسیدوز متابولیکی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7685" y="4259969"/>
            <a:ext cx="2189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اسیدوز متابولیکی 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5595" y="5044860"/>
            <a:ext cx="8379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نتیجه :</a:t>
            </a:r>
            <a:r>
              <a:rPr lang="en-US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cs typeface="B Nazanin" panose="00000400000000000000" pitchFamily="2" charset="-78"/>
              </a:rPr>
              <a:t>اسیدوز متابولیکی جبران شده با آلکالوز تنفسی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486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مراحل تفسیر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600" b="1" dirty="0">
                <a:cs typeface="B Nazanin" panose="00000400000000000000" pitchFamily="2" charset="-78"/>
              </a:rPr>
              <a:t>مثال جبران کامل 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  7.38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PCO2 65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HCO3 36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 +7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60514" y="2654142"/>
            <a:ext cx="1419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نرمال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1101" y="3220429"/>
            <a:ext cx="1834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اسیدوز تنفسی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82568" y="3786717"/>
            <a:ext cx="209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آلکالوز متابولیکی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7685" y="4353006"/>
            <a:ext cx="2189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آلکالوز متابولیکی 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5595" y="5044860"/>
            <a:ext cx="8379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نتیجه :</a:t>
            </a:r>
            <a:r>
              <a:rPr lang="en-US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cs typeface="B Nazanin" panose="00000400000000000000" pitchFamily="2" charset="-78"/>
              </a:rPr>
              <a:t>اسیدوز تنفسی جبران شده با آلکالوز متابولیکی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310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مراحل تفسیر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690" y="1944048"/>
            <a:ext cx="8596668" cy="3880773"/>
          </a:xfrm>
        </p:spPr>
        <p:txBody>
          <a:bodyPr/>
          <a:lstStyle/>
          <a:p>
            <a:pPr algn="r" rtl="1"/>
            <a:r>
              <a:rPr lang="fa-IR" sz="2600" b="1" dirty="0">
                <a:cs typeface="B Nazanin" panose="00000400000000000000" pitchFamily="2" charset="-78"/>
              </a:rPr>
              <a:t>مثال جبران کامل </a:t>
            </a:r>
            <a:endParaRPr lang="en-US" sz="2600" b="1" dirty="0">
              <a:cs typeface="B Nazanin" panose="00000400000000000000" pitchFamily="2" charset="-78"/>
            </a:endParaRP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 7.44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PCO2 31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HCO3 21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-4</a:t>
            </a:r>
            <a:endParaRPr lang="fa-I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8627" y="2544959"/>
            <a:ext cx="1419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نرمال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8626" y="3006624"/>
            <a:ext cx="1957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آلکالوز تنفسی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8626" y="3600663"/>
            <a:ext cx="2093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اسیدوز متابولیکی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64981" y="4192356"/>
            <a:ext cx="210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اسیدوز متابولیکی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5595" y="5044860"/>
            <a:ext cx="8379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نتیجه :</a:t>
            </a:r>
            <a:r>
              <a:rPr lang="en-US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cs typeface="B Nazanin" panose="00000400000000000000" pitchFamily="2" charset="-78"/>
              </a:rPr>
              <a:t>آلکالوز تنفسی جبران شده با اسیدوز متابولیکی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330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5301"/>
          </a:xfrm>
        </p:spPr>
        <p:txBody>
          <a:bodyPr/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مراحل تفسیر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8424"/>
            <a:ext cx="8596668" cy="4995080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fa-IR" sz="2800" b="1" dirty="0">
                <a:cs typeface="B Nazanin" panose="00000400000000000000" pitchFamily="2" charset="-78"/>
              </a:rPr>
              <a:t> </a:t>
            </a:r>
            <a:r>
              <a:rPr lang="fa-IR" sz="2600" b="1" dirty="0">
                <a:cs typeface="B Nazanin" panose="00000400000000000000" pitchFamily="2" charset="-78"/>
              </a:rPr>
              <a:t>د) اختلال میکس 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sz="2600" dirty="0">
                <a:cs typeface="B Nazanin" panose="00000400000000000000" pitchFamily="2" charset="-78"/>
              </a:rPr>
              <a:t> </a:t>
            </a:r>
            <a:r>
              <a:rPr lang="fa-IR" sz="2600" dirty="0" smtClean="0">
                <a:cs typeface="B Nazanin" panose="00000400000000000000" pitchFamily="2" charset="-78"/>
              </a:rPr>
              <a:t> اسیدوز متابولیکی و اسیدوز تنفسی بطور همزمان</a:t>
            </a:r>
            <a:endParaRPr lang="fa-IR" sz="2600" dirty="0"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sz="2600" dirty="0" smtClean="0">
                <a:cs typeface="B Nazanin" panose="00000400000000000000" pitchFamily="2" charset="-78"/>
              </a:rPr>
              <a:t>  آلکالوز متابولیکی و آلکالوز تنفسی بطور همزمان </a:t>
            </a:r>
          </a:p>
          <a:p>
            <a:pPr marL="0" indent="0" algn="r" rtl="1">
              <a:buNone/>
            </a:pPr>
            <a:endParaRPr lang="fa-IR" sz="2600" dirty="0">
              <a:cs typeface="B Nazanin" panose="00000400000000000000" pitchFamily="2" charset="-78"/>
            </a:endParaRPr>
          </a:p>
          <a:p>
            <a:pPr marL="0" indent="0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sz="2600" b="1" dirty="0">
                <a:cs typeface="B Nazanin" panose="00000400000000000000" pitchFamily="2" charset="-78"/>
              </a:rPr>
              <a:t>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7.10</a:t>
            </a:r>
            <a:r>
              <a:rPr lang="fa-IR" sz="2600" b="1" dirty="0" smtClean="0">
                <a:cs typeface="B Nazanin" panose="00000400000000000000" pitchFamily="2" charset="-78"/>
              </a:rPr>
              <a:t>   </a:t>
            </a:r>
            <a:r>
              <a:rPr lang="en-US" sz="2600" b="1" dirty="0" smtClean="0">
                <a:cs typeface="B Nazanin" panose="00000400000000000000" pitchFamily="2" charset="-78"/>
              </a:rPr>
              <a:t> </a:t>
            </a:r>
            <a:r>
              <a:rPr lang="fa-IR" sz="2400" b="1" dirty="0" smtClean="0">
                <a:cs typeface="B Nazanin" panose="00000400000000000000" pitchFamily="2" charset="-78"/>
              </a:rPr>
              <a:t>اسیدی</a:t>
            </a:r>
            <a:endParaRPr lang="en-US" sz="2400" b="1" dirty="0">
              <a:cs typeface="B Nazanin" panose="00000400000000000000" pitchFamily="2" charset="-78"/>
            </a:endParaRPr>
          </a:p>
          <a:p>
            <a:pPr marL="0" indent="0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PCO2</a:t>
            </a:r>
            <a:r>
              <a:rPr lang="en-US" sz="2400" b="1" dirty="0">
                <a:cs typeface="B Nazanin" panose="00000400000000000000" pitchFamily="2" charset="-78"/>
              </a:rPr>
              <a:t>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fa-IR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smtClean="0">
                <a:cs typeface="B Nazanin" panose="00000400000000000000" pitchFamily="2" charset="-78"/>
              </a:rPr>
              <a:t>  </a:t>
            </a:r>
            <a:r>
              <a:rPr lang="fa-IR" sz="2400" b="1" dirty="0">
                <a:cs typeface="B Nazanin" panose="00000400000000000000" pitchFamily="2" charset="-78"/>
              </a:rPr>
              <a:t>اسیدوز تنفسی</a:t>
            </a:r>
            <a:endParaRPr lang="en-US" sz="2400" b="1" dirty="0">
              <a:cs typeface="B Nazanin" panose="00000400000000000000" pitchFamily="2" charset="-78"/>
            </a:endParaRPr>
          </a:p>
          <a:p>
            <a:pPr marL="0" indent="0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HCO3 18</a:t>
            </a:r>
            <a:r>
              <a:rPr lang="fa-I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a-IR" sz="2400" b="1" dirty="0" smtClean="0">
                <a:cs typeface="B Nazanin" panose="00000400000000000000" pitchFamily="2" charset="-78"/>
              </a:rPr>
              <a:t>اسیدوز متابولیکی</a:t>
            </a:r>
            <a:endParaRPr lang="en-US" sz="2400" b="1" dirty="0">
              <a:cs typeface="B Nazanin" panose="00000400000000000000" pitchFamily="2" charset="-78"/>
            </a:endParaRPr>
          </a:p>
          <a:p>
            <a:pPr marL="0" indent="0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-5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a-IR" sz="2400" b="1" dirty="0" smtClean="0">
                <a:cs typeface="B Nazanin" panose="00000400000000000000" pitchFamily="2" charset="-78"/>
              </a:rPr>
              <a:t>اسیدوز متابولیکی</a:t>
            </a:r>
            <a:endParaRPr lang="en-US" sz="24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2600" b="1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600" b="1" dirty="0" smtClean="0">
                <a:cs typeface="B Nazanin" panose="00000400000000000000" pitchFamily="2" charset="-78"/>
              </a:rPr>
              <a:t>نتیجه</a:t>
            </a:r>
            <a:r>
              <a:rPr lang="fa-IR" sz="2600" b="1" dirty="0">
                <a:cs typeface="B Nazanin" panose="00000400000000000000" pitchFamily="2" charset="-78"/>
              </a:rPr>
              <a:t>: </a:t>
            </a:r>
            <a:r>
              <a:rPr lang="fa-IR" sz="2600" b="1" dirty="0" smtClean="0">
                <a:cs typeface="B Nazanin" panose="00000400000000000000" pitchFamily="2" charset="-78"/>
              </a:rPr>
              <a:t>اختلال میکس (اسیدوز تنفسی و اسیدوز متابولیکی همزمان)</a:t>
            </a:r>
            <a:endParaRPr lang="fa-IR" sz="2600" b="1" dirty="0">
              <a:cs typeface="B Nazanin" panose="00000400000000000000" pitchFamily="2" charset="-78"/>
            </a:endParaRPr>
          </a:p>
          <a:p>
            <a:pPr marL="0" indent="0" algn="l">
              <a:buNone/>
            </a:pPr>
            <a:endParaRPr lang="en-US" sz="2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742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مراحل تفسیر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690" y="1944048"/>
            <a:ext cx="8596668" cy="3880773"/>
          </a:xfrm>
        </p:spPr>
        <p:txBody>
          <a:bodyPr/>
          <a:lstStyle/>
          <a:p>
            <a:pPr algn="r" rtl="1"/>
            <a:r>
              <a:rPr lang="fa-IR" sz="2600" b="1" dirty="0">
                <a:cs typeface="B Nazanin" panose="00000400000000000000" pitchFamily="2" charset="-78"/>
              </a:rPr>
              <a:t>مثال </a:t>
            </a:r>
            <a:r>
              <a:rPr lang="fa-IR" sz="2600" b="1" dirty="0" smtClean="0">
                <a:cs typeface="B Nazanin" panose="00000400000000000000" pitchFamily="2" charset="-78"/>
              </a:rPr>
              <a:t>اختلال میکس</a:t>
            </a:r>
            <a:endParaRPr lang="en-US" sz="2600" b="1" dirty="0">
              <a:cs typeface="B Nazanin" panose="00000400000000000000" pitchFamily="2" charset="-78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  7.6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PCO2  29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HCO3   31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 +11</a:t>
            </a:r>
            <a:endParaRPr lang="fa-I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8627" y="2544959"/>
            <a:ext cx="1419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آلکالوز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8626" y="3006624"/>
            <a:ext cx="1957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آلکالوز تنفسی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8626" y="3600663"/>
            <a:ext cx="2093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آلکالوز متابولیکی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64981" y="4192356"/>
            <a:ext cx="210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>
                <a:cs typeface="B Nazanin" panose="00000400000000000000" pitchFamily="2" charset="-78"/>
              </a:rPr>
              <a:t>آلکالوز متابولیکی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5595" y="5044860"/>
            <a:ext cx="83797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نتیجه :اختلال میکس </a:t>
            </a:r>
            <a:r>
              <a:rPr lang="fa-IR" sz="2800" b="1" dirty="0" smtClean="0">
                <a:cs typeface="B Nazanin" panose="00000400000000000000" pitchFamily="2" charset="-78"/>
              </a:rPr>
              <a:t>(آلکالوز </a:t>
            </a:r>
            <a:r>
              <a:rPr lang="fa-IR" sz="2800" b="1" dirty="0">
                <a:cs typeface="B Nazanin" panose="00000400000000000000" pitchFamily="2" charset="-78"/>
              </a:rPr>
              <a:t>تنفسی </a:t>
            </a:r>
            <a:r>
              <a:rPr lang="fa-IR" sz="2800" b="1" dirty="0" smtClean="0">
                <a:cs typeface="B Nazanin" panose="00000400000000000000" pitchFamily="2" charset="-78"/>
              </a:rPr>
              <a:t>و آلکالوز </a:t>
            </a:r>
            <a:r>
              <a:rPr lang="fa-IR" sz="2800" b="1" dirty="0">
                <a:cs typeface="B Nazanin" panose="00000400000000000000" pitchFamily="2" charset="-78"/>
              </a:rPr>
              <a:t>متابولیکی همزمان)</a:t>
            </a:r>
          </a:p>
          <a:p>
            <a:pPr algn="r" rtl="1"/>
            <a:r>
              <a:rPr lang="en-US" sz="2800" b="1" dirty="0" smtClean="0">
                <a:cs typeface="B Nazanin" panose="00000400000000000000" pitchFamily="2" charset="-78"/>
              </a:rPr>
              <a:t> 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892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239986"/>
              </p:ext>
            </p:extLst>
          </p:nvPr>
        </p:nvGraphicFramePr>
        <p:xfrm>
          <a:off x="1090305" y="1606771"/>
          <a:ext cx="812799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19085194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1979779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525405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Normal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Blood Gas Values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484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Blood Gas Value</a:t>
                      </a:r>
                      <a:endParaRPr lang="en-US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Arterial</a:t>
                      </a:r>
                      <a:endParaRPr lang="en-US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Venous</a:t>
                      </a:r>
                      <a:endParaRPr lang="en-US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494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PO2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80-100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35-45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232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7.35- 7.45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7.31-7.41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655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PCO2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35-45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41-50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333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HCO3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22-26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23-27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822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to +2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844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78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14651" y="489590"/>
            <a:ext cx="10876128" cy="1325563"/>
          </a:xfrm>
        </p:spPr>
        <p:txBody>
          <a:bodyPr>
            <a:normAutofit/>
          </a:bodyPr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کنتراندیکاسیون های شروع حمایت تغذیه ای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EN-PN</a:t>
            </a:r>
            <a:r>
              <a:rPr lang="fa-IR" b="1" dirty="0">
                <a:cs typeface="B Titr" panose="00000700000000000000" pitchFamily="2" charset="-78"/>
              </a:rPr>
              <a:t>)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15153"/>
            <a:ext cx="8596668" cy="422621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3600" b="1" dirty="0" smtClean="0">
                <a:cs typeface="B Nazanin" panose="00000400000000000000" pitchFamily="2" charset="-78"/>
              </a:rPr>
              <a:t>2- ناپایداری متابولیکی</a:t>
            </a:r>
            <a:endParaRPr lang="fa-IR" b="1" dirty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600" b="1" dirty="0" smtClean="0">
                <a:cs typeface="B Nazanin" panose="00000400000000000000" pitchFamily="2" charset="-78"/>
              </a:rPr>
              <a:t>اختلالات اسید و باز </a:t>
            </a:r>
          </a:p>
          <a:p>
            <a:pPr algn="r" rtl="1">
              <a:lnSpc>
                <a:spcPct val="150000"/>
              </a:lnSpc>
            </a:pPr>
            <a:r>
              <a:rPr lang="fa-IR" sz="2600" b="1" dirty="0" smtClean="0">
                <a:cs typeface="B Nazanin" panose="00000400000000000000" pitchFamily="2" charset="-78"/>
              </a:rPr>
              <a:t>هایپوکسمی  </a:t>
            </a:r>
          </a:p>
          <a:p>
            <a:pPr algn="r" rtl="1">
              <a:lnSpc>
                <a:spcPct val="150000"/>
              </a:lnSpc>
            </a:pPr>
            <a:r>
              <a:rPr lang="fa-IR" sz="2600" b="1" dirty="0" smtClean="0">
                <a:cs typeface="B Nazanin" panose="00000400000000000000" pitchFamily="2" charset="-78"/>
              </a:rPr>
              <a:t>هایپرکاپنه حاد</a:t>
            </a:r>
          </a:p>
          <a:p>
            <a:pPr algn="r" rtl="1"/>
            <a:endParaRPr lang="fa-IR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         </a:t>
            </a:r>
            <a:endParaRPr lang="en-US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77334" y="2374710"/>
            <a:ext cx="4858603" cy="2511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VBG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Test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44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r" rtl="1"/>
            <a:r>
              <a:rPr lang="fa-IR" dirty="0" smtClean="0">
                <a:cs typeface="B Titr" panose="00000700000000000000" pitchFamily="2" charset="-78"/>
              </a:rPr>
              <a:t>تغذیه انترال درناپایداری متابولیکی </a:t>
            </a:r>
            <a:endParaRPr lang="en-US" b="1" dirty="0">
              <a:latin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3861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ESICM 2019/ESPEN 2023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418" y="2728774"/>
            <a:ext cx="7697336" cy="344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05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تغذیه انترال درناپایداری متابولیکی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ESICM2019/ESPEN 2023</a:t>
            </a:r>
          </a:p>
          <a:p>
            <a:pPr marL="0" indent="0">
              <a:buNone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743" y="2893325"/>
            <a:ext cx="8325135" cy="332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0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latin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dirty="0" smtClean="0">
                <a:cs typeface="B Titr" panose="00000700000000000000" pitchFamily="2" charset="-78"/>
              </a:rPr>
              <a:t>تغذیه انترال درناپایداری متابولیکی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8549"/>
            <a:ext cx="9026224" cy="49268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ASPEN 2016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Initiating EN within 24–48 hours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hemodynamic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is reached (defined as adequate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perfusion pressure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stable doses of vasoactive drugs, stabilized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decreasing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levels of lactate and metabolic acidosis,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 arterial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 ≥60 mm Hg) is associated with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outcomes.</a:t>
            </a: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patients on vasopressor therapy receiving EN, any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signs 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intolerance (abdominal distention, increasing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 or GRVs, decreased passage of stool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flatus, hypoactive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bowel sounds, increasing metabolic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acidosis and/or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deficit) should be closely scrutinized as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early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 of gut ischemia, and EN should be held until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symptoms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interventions stabilize.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134066" y="3029803"/>
            <a:ext cx="1569492" cy="272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19116" y="3370997"/>
            <a:ext cx="25521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58875" y="5584217"/>
            <a:ext cx="4678904" cy="113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75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>
                <a:cs typeface="B Titr" panose="00000700000000000000" pitchFamily="2" charset="-78"/>
              </a:rPr>
              <a:t>تغذیه </a:t>
            </a:r>
            <a:r>
              <a:rPr lang="fa-IR" b="1" dirty="0" smtClean="0">
                <a:cs typeface="B Titr" panose="00000700000000000000" pitchFamily="2" charset="-78"/>
              </a:rPr>
              <a:t>پرنترال </a:t>
            </a:r>
            <a:r>
              <a:rPr lang="fa-IR" b="1" dirty="0">
                <a:cs typeface="B Titr" panose="00000700000000000000" pitchFamily="2" charset="-78"/>
              </a:rPr>
              <a:t>درناپایداری متابولیکی </a:t>
            </a:r>
            <a:endParaRPr lang="en-US" b="1" dirty="0">
              <a:cs typeface="B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605" y="1815152"/>
            <a:ext cx="9820711" cy="423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92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ABG test (Arterial Blood gases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842" y="2160589"/>
            <a:ext cx="9340125" cy="388077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4000" b="1" dirty="0" smtClean="0">
                <a:cs typeface="B Nazanin" panose="00000400000000000000" pitchFamily="2" charset="-78"/>
              </a:rPr>
              <a:t>کاربرد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  <a:r>
              <a:rPr lang="fa-I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 rtl="1">
              <a:lnSpc>
                <a:spcPct val="150000"/>
              </a:lnSpc>
            </a:pPr>
            <a:r>
              <a:rPr lang="fa-IR" sz="2600" b="1" dirty="0" smtClean="0">
                <a:cs typeface="B Nazanin" panose="00000400000000000000" pitchFamily="2" charset="-78"/>
              </a:rPr>
              <a:t>بررسی وضعیت اکسیژناسیون (وضعیت انتقال اکسیژن در خون )</a:t>
            </a:r>
          </a:p>
          <a:p>
            <a:pPr algn="r" rtl="1">
              <a:lnSpc>
                <a:spcPct val="150000"/>
              </a:lnSpc>
            </a:pPr>
            <a:r>
              <a:rPr lang="fa-IR" sz="2600" b="1" dirty="0" smtClean="0">
                <a:cs typeface="B Nazanin" panose="00000400000000000000" pitchFamily="2" charset="-78"/>
              </a:rPr>
              <a:t>تعیین اختلالات اسید و باز </a:t>
            </a:r>
          </a:p>
          <a:p>
            <a:pPr algn="r" rtl="1">
              <a:lnSpc>
                <a:spcPct val="150000"/>
              </a:lnSpc>
            </a:pPr>
            <a:r>
              <a:rPr lang="fa-IR" sz="2600" b="1" dirty="0" smtClean="0">
                <a:cs typeface="B Nazanin" panose="00000400000000000000" pitchFamily="2" charset="-78"/>
              </a:rPr>
              <a:t>کمک به تشخیص بیماریها</a:t>
            </a:r>
          </a:p>
          <a:p>
            <a:pPr algn="r" rtl="1"/>
            <a:endParaRPr lang="en-US" sz="2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31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20464</TotalTime>
  <Words>1328</Words>
  <Application>Microsoft Office PowerPoint</Application>
  <PresentationFormat>Widescreen</PresentationFormat>
  <Paragraphs>309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Arial</vt:lpstr>
      <vt:lpstr>Arial Black</vt:lpstr>
      <vt:lpstr>B Nazanin</vt:lpstr>
      <vt:lpstr>B Titr</vt:lpstr>
      <vt:lpstr>Calibri</vt:lpstr>
      <vt:lpstr>Tahoma</vt:lpstr>
      <vt:lpstr>Times New Roman</vt:lpstr>
      <vt:lpstr>Trebuchet MS</vt:lpstr>
      <vt:lpstr>Wingdings</vt:lpstr>
      <vt:lpstr>Wingdings 3</vt:lpstr>
      <vt:lpstr>Facet</vt:lpstr>
      <vt:lpstr>اصول حمایت تغذیه ای بر اساس  نتایج  ABG در ICU</vt:lpstr>
      <vt:lpstr>فرایند مراقبت پزشکی در ICU</vt:lpstr>
      <vt:lpstr>کنتراندیکاسیون های شروع حمایت تغذیه ای (EN-PN)</vt:lpstr>
      <vt:lpstr>کنتراندیکاسیون های شروع حمایت تغذیه ای (EN-PN)</vt:lpstr>
      <vt:lpstr>تغذیه انترال درناپایداری متابولیکی </vt:lpstr>
      <vt:lpstr>تغذیه انترال درناپایداری متابولیکی </vt:lpstr>
      <vt:lpstr> تغذیه انترال درناپایداری متابولیکی </vt:lpstr>
      <vt:lpstr>تغذیه پرنترال درناپایداری متابولیکی </vt:lpstr>
      <vt:lpstr> ABG test (Arterial Blood gases )</vt:lpstr>
      <vt:lpstr>واکنش تعادل اسید و باز در بدن</vt:lpstr>
      <vt:lpstr>انواع اختلالات اسید – باز </vt:lpstr>
      <vt:lpstr>حفظ تعادل اسید و باز بعد از بروز اختلال (جبران)</vt:lpstr>
      <vt:lpstr>حفظ تعادل اسید و باز بعد از بروز اختلال (جبران)</vt:lpstr>
      <vt:lpstr>پارامترهای مهم در ABG</vt:lpstr>
      <vt:lpstr>مراحل تفسیر ABG</vt:lpstr>
      <vt:lpstr>مراحل تفسیر ABG </vt:lpstr>
      <vt:lpstr>مراحل تفسیر ABG</vt:lpstr>
      <vt:lpstr>مراحل تفسیر ABG </vt:lpstr>
      <vt:lpstr>PowerPoint Presentation</vt:lpstr>
      <vt:lpstr>مراحل تفسیر ABG</vt:lpstr>
      <vt:lpstr>مراحل تفسیر ABG</vt:lpstr>
      <vt:lpstr>مراحل تفسیر ABG</vt:lpstr>
      <vt:lpstr>مراحل تفسیر ABG</vt:lpstr>
      <vt:lpstr>مراحل تفسیر ABG</vt:lpstr>
      <vt:lpstr>مراحل تفسیر ABG</vt:lpstr>
      <vt:lpstr>مراحل تفسیر ABG</vt:lpstr>
      <vt:lpstr>مراحل تفسیر ABG</vt:lpstr>
      <vt:lpstr>مراحل تفسیر ABG</vt:lpstr>
      <vt:lpstr>مراحل تفسیر ABG</vt:lpstr>
      <vt:lpstr>مراحل تفسیر ABG</vt:lpstr>
      <vt:lpstr>مراحل تفسیر ABG</vt:lpstr>
      <vt:lpstr>مراحل تفسیر ABG</vt:lpstr>
      <vt:lpstr>مراحل تفسیر ABG</vt:lpstr>
      <vt:lpstr>مراحل تفسیر ABG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fatemeh oraee</cp:lastModifiedBy>
  <cp:revision>169</cp:revision>
  <dcterms:created xsi:type="dcterms:W3CDTF">2024-02-13T15:33:18Z</dcterms:created>
  <dcterms:modified xsi:type="dcterms:W3CDTF">2025-04-06T21:49:03Z</dcterms:modified>
</cp:coreProperties>
</file>